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1"/>
  </p:sldMasterIdLst>
  <p:notesMasterIdLst>
    <p:notesMasterId r:id="rId17"/>
  </p:notesMasterIdLst>
  <p:sldIdLst>
    <p:sldId id="361" r:id="rId2"/>
    <p:sldId id="363" r:id="rId3"/>
    <p:sldId id="391" r:id="rId4"/>
    <p:sldId id="380" r:id="rId5"/>
    <p:sldId id="381" r:id="rId6"/>
    <p:sldId id="392" r:id="rId7"/>
    <p:sldId id="384" r:id="rId8"/>
    <p:sldId id="388" r:id="rId9"/>
    <p:sldId id="385" r:id="rId10"/>
    <p:sldId id="389" r:id="rId11"/>
    <p:sldId id="386" r:id="rId12"/>
    <p:sldId id="387" r:id="rId13"/>
    <p:sldId id="390" r:id="rId14"/>
    <p:sldId id="393" r:id="rId15"/>
    <p:sldId id="28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096B"/>
    <a:srgbClr val="232459"/>
    <a:srgbClr val="BBE3F0"/>
    <a:srgbClr val="4E93C9"/>
    <a:srgbClr val="0070C0"/>
    <a:srgbClr val="00B0F0"/>
    <a:srgbClr val="D83E98"/>
    <a:srgbClr val="003399"/>
    <a:srgbClr val="F2C0D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Styl ciemny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Styl pośredni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49" autoAdjust="0"/>
    <p:restoredTop sz="87179" autoAdjust="0"/>
  </p:normalViewPr>
  <p:slideViewPr>
    <p:cSldViewPr snapToGrid="0">
      <p:cViewPr varScale="1">
        <p:scale>
          <a:sx n="99" d="100"/>
          <a:sy n="99" d="100"/>
        </p:scale>
        <p:origin x="756" y="90"/>
      </p:cViewPr>
      <p:guideLst/>
    </p:cSldViewPr>
  </p:slideViewPr>
  <p:outlineViewPr>
    <p:cViewPr>
      <p:scale>
        <a:sx n="33" d="100"/>
        <a:sy n="33" d="100"/>
      </p:scale>
      <p:origin x="0" y="-12245"/>
    </p:cViewPr>
    <p:sldLst>
      <p:sld r:id="rId1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41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2D31CC-9464-42D9-A480-78DF72841506}" type="datetimeFigureOut">
              <a:rPr lang="pl-PL" smtClean="0"/>
              <a:t>2023-10-05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01CDC3-9EEF-4BB6-B868-1D5BD968500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782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01CDC3-9EEF-4BB6-B868-1D5BD9685001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71502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10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0519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11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4306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12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4402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13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0413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14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7014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01CDC3-9EEF-4BB6-B868-1D5BD9685001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5158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2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347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3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197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4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36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5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6791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6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050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7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261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8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220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9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085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png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ostokąt 16">
            <a:extLst>
              <a:ext uri="{FF2B5EF4-FFF2-40B4-BE49-F238E27FC236}">
                <a16:creationId xmlns:a16="http://schemas.microsoft.com/office/drawing/2014/main" id="{657D9118-3C29-4F19-A695-42FBD9E65B3D}"/>
              </a:ext>
            </a:extLst>
          </p:cNvPr>
          <p:cNvSpPr/>
          <p:nvPr userDrawn="1"/>
        </p:nvSpPr>
        <p:spPr>
          <a:xfrm>
            <a:off x="1025525" y="1983573"/>
            <a:ext cx="9995816" cy="3630062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87" y="490243"/>
            <a:ext cx="1231537" cy="979756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255" y="490243"/>
            <a:ext cx="1231537" cy="979756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023" y="490243"/>
            <a:ext cx="1231537" cy="9797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0332" y="2775173"/>
            <a:ext cx="9031400" cy="1004864"/>
          </a:xfrm>
        </p:spPr>
        <p:txBody>
          <a:bodyPr anchor="t" anchorCtr="0">
            <a:normAutofit/>
          </a:bodyPr>
          <a:lstStyle>
            <a:lvl1pPr algn="l">
              <a:lnSpc>
                <a:spcPts val="3629"/>
              </a:lnSpc>
              <a:defRPr sz="2903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0345" y="4410532"/>
            <a:ext cx="9031311" cy="979756"/>
          </a:xfrm>
        </p:spPr>
        <p:txBody>
          <a:bodyPr>
            <a:normAutofit/>
          </a:bodyPr>
          <a:lstStyle>
            <a:lvl1pPr marL="0" indent="0" algn="l">
              <a:lnSpc>
                <a:spcPts val="3175"/>
              </a:lnSpc>
              <a:buNone/>
              <a:defRPr sz="2540" b="1">
                <a:solidFill>
                  <a:schemeClr val="tx2"/>
                </a:solidFill>
              </a:defRPr>
            </a:lvl1pPr>
            <a:lvl2pPr marL="457203" indent="0" algn="ctr">
              <a:buNone/>
              <a:defRPr sz="2000"/>
            </a:lvl2pPr>
            <a:lvl3pPr marL="914406" indent="0" algn="ctr">
              <a:buNone/>
              <a:defRPr sz="1800"/>
            </a:lvl3pPr>
            <a:lvl4pPr marL="1371609" indent="0" algn="ctr">
              <a:buNone/>
              <a:defRPr sz="1600"/>
            </a:lvl4pPr>
            <a:lvl5pPr marL="1828812" indent="0" algn="ctr">
              <a:buNone/>
              <a:defRPr sz="1600"/>
            </a:lvl5pPr>
            <a:lvl6pPr marL="2286015" indent="0" algn="ctr">
              <a:buNone/>
              <a:defRPr sz="1600"/>
            </a:lvl6pPr>
            <a:lvl7pPr marL="2743218" indent="0" algn="ctr">
              <a:buNone/>
              <a:defRPr sz="1600"/>
            </a:lvl7pPr>
            <a:lvl8pPr marL="3200421" indent="0" algn="ctr">
              <a:buNone/>
              <a:defRPr sz="1600"/>
            </a:lvl8pPr>
            <a:lvl9pPr marL="3657624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68958" y="490243"/>
            <a:ext cx="2052383" cy="316710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633"/>
              </a:lnSpc>
              <a:defRPr sz="127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2023-10-05</a:t>
            </a:fld>
            <a:endParaRPr lang="pl-PL" dirty="0"/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265080E1-D4B5-4121-AC77-601689E390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9" name="Obraz 18" descr="Obraz zawierający tekst&#10;&#10;Opis wygenerowany automatycznie">
            <a:extLst>
              <a:ext uri="{FF2B5EF4-FFF2-40B4-BE49-F238E27FC236}">
                <a16:creationId xmlns:a16="http://schemas.microsoft.com/office/drawing/2014/main" id="{06556EAA-6E83-4947-9C46-3D9C2DA8905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pic>
        <p:nvPicPr>
          <p:cNvPr id="20" name="Obraz 19">
            <a:extLst>
              <a:ext uri="{FF2B5EF4-FFF2-40B4-BE49-F238E27FC236}">
                <a16:creationId xmlns:a16="http://schemas.microsoft.com/office/drawing/2014/main" id="{8F3B5FCC-9E9B-46EA-869A-332359BBDE9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7D6ECFD9-FD8D-43ED-949C-21A0983C597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22" name="Obraz 21">
            <a:extLst>
              <a:ext uri="{FF2B5EF4-FFF2-40B4-BE49-F238E27FC236}">
                <a16:creationId xmlns:a16="http://schemas.microsoft.com/office/drawing/2014/main" id="{7E619B97-5C80-4C40-AB7A-5E57AC44508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0511" y="1290527"/>
            <a:ext cx="409961" cy="288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A877228D-3FF9-4542-A45F-814912ED0807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4" name="Obraz 23">
            <a:extLst>
              <a:ext uri="{FF2B5EF4-FFF2-40B4-BE49-F238E27FC236}">
                <a16:creationId xmlns:a16="http://schemas.microsoft.com/office/drawing/2014/main" id="{8E123CD2-A590-42A0-A129-16C91D082C71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892E4F27-EF89-4F85-90D5-EAD0F754FE2B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6" name="Obraz 25">
            <a:extLst>
              <a:ext uri="{FF2B5EF4-FFF2-40B4-BE49-F238E27FC236}">
                <a16:creationId xmlns:a16="http://schemas.microsoft.com/office/drawing/2014/main" id="{C76B7823-329C-43A4-81F4-C52291608355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9468CD13-5D09-4E52-B222-3BDE2B72392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28" name="Obraz 27">
            <a:extLst>
              <a:ext uri="{FF2B5EF4-FFF2-40B4-BE49-F238E27FC236}">
                <a16:creationId xmlns:a16="http://schemas.microsoft.com/office/drawing/2014/main" id="{A1428C83-8689-4F1B-B4F6-6CEEB01AEC2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3220" y="531095"/>
            <a:ext cx="359071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3D1E3E94-40D0-490E-AB37-768EA0D836B5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0" name="Obraz 29">
            <a:extLst>
              <a:ext uri="{FF2B5EF4-FFF2-40B4-BE49-F238E27FC236}">
                <a16:creationId xmlns:a16="http://schemas.microsoft.com/office/drawing/2014/main" id="{388CA3E4-D2B5-49BA-B364-D2702C3D4E0B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95336" y="1250549"/>
            <a:ext cx="321553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7F545AF8-DE28-411F-B0C9-3F819537CF6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4637" y="1269736"/>
            <a:ext cx="381000" cy="34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4100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9790199" y="6695263"/>
            <a:ext cx="1232383" cy="1627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633"/>
          </a:p>
        </p:txBody>
      </p:sp>
    </p:spTree>
    <p:extLst>
      <p:ext uri="{BB962C8B-B14F-4D97-AF65-F5344CB8AC3E}">
        <p14:creationId xmlns:p14="http://schemas.microsoft.com/office/powerpoint/2010/main" val="1272237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9852" y="1796072"/>
            <a:ext cx="4720891" cy="4245627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1255" y="1795869"/>
            <a:ext cx="4720891" cy="424581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9790199" y="6695263"/>
            <a:ext cx="1232383" cy="1627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633"/>
          </a:p>
        </p:txBody>
      </p:sp>
    </p:spTree>
    <p:extLst>
      <p:ext uri="{BB962C8B-B14F-4D97-AF65-F5344CB8AC3E}">
        <p14:creationId xmlns:p14="http://schemas.microsoft.com/office/powerpoint/2010/main" val="739742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>
            <a:extLst>
              <a:ext uri="{FF2B5EF4-FFF2-40B4-BE49-F238E27FC236}">
                <a16:creationId xmlns:a16="http://schemas.microsoft.com/office/drawing/2014/main" id="{5E9BB4E7-FE88-415F-B144-F3AA7B873452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Symbol zastępczy obrazu 10">
            <a:extLst>
              <a:ext uri="{FF2B5EF4-FFF2-40B4-BE49-F238E27FC236}">
                <a16:creationId xmlns:a16="http://schemas.microsoft.com/office/drawing/2014/main" id="{98E2A229-10BD-459F-95B9-A042854EF0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15" name="Obraz 14" descr="Obraz zawierający tekst&#10;&#10;Opis wygenerowany automatycznie">
            <a:extLst>
              <a:ext uri="{FF2B5EF4-FFF2-40B4-BE49-F238E27FC236}">
                <a16:creationId xmlns:a16="http://schemas.microsoft.com/office/drawing/2014/main" id="{83698ECF-4DE2-4872-BEA1-7B41E86091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16" name="Tytuł 1">
            <a:extLst>
              <a:ext uri="{FF2B5EF4-FFF2-40B4-BE49-F238E27FC236}">
                <a16:creationId xmlns:a16="http://schemas.microsoft.com/office/drawing/2014/main" id="{8892BEB9-B380-4EC4-89ED-7370C5642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427415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585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8744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rostokąt 35">
            <a:extLst>
              <a:ext uri="{FF2B5EF4-FFF2-40B4-BE49-F238E27FC236}">
                <a16:creationId xmlns:a16="http://schemas.microsoft.com/office/drawing/2014/main" id="{73720C23-52C4-42F9-AFFA-2CB72C086FDA}"/>
              </a:ext>
            </a:extLst>
          </p:cNvPr>
          <p:cNvSpPr/>
          <p:nvPr userDrawn="1"/>
        </p:nvSpPr>
        <p:spPr>
          <a:xfrm>
            <a:off x="1025525" y="1983573"/>
            <a:ext cx="9995816" cy="3630062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6" name="Prostokąt 25">
            <a:extLst>
              <a:ext uri="{FF2B5EF4-FFF2-40B4-BE49-F238E27FC236}">
                <a16:creationId xmlns:a16="http://schemas.microsoft.com/office/drawing/2014/main" id="{10F7DB82-6179-42CB-99C0-273481EF3080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8" name="Obraz 27" descr="Obraz zawierający tekst&#10;&#10;Opis wygenerowany automatycznie">
            <a:extLst>
              <a:ext uri="{FF2B5EF4-FFF2-40B4-BE49-F238E27FC236}">
                <a16:creationId xmlns:a16="http://schemas.microsoft.com/office/drawing/2014/main" id="{E8C14976-2B03-43BA-8F1B-5739BB9F32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30" name="Obraz 29">
            <a:extLst>
              <a:ext uri="{FF2B5EF4-FFF2-40B4-BE49-F238E27FC236}">
                <a16:creationId xmlns:a16="http://schemas.microsoft.com/office/drawing/2014/main" id="{10374C42-5BFE-4A14-A238-E04605B335B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32" name="Obraz 31">
            <a:extLst>
              <a:ext uri="{FF2B5EF4-FFF2-40B4-BE49-F238E27FC236}">
                <a16:creationId xmlns:a16="http://schemas.microsoft.com/office/drawing/2014/main" id="{0DD3FBDB-D4C5-4E3D-83FB-9E249690CF5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34" name="Obraz 33">
            <a:extLst>
              <a:ext uri="{FF2B5EF4-FFF2-40B4-BE49-F238E27FC236}">
                <a16:creationId xmlns:a16="http://schemas.microsoft.com/office/drawing/2014/main" id="{501A1CB4-390B-45D5-B507-D67E08C1188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13944" y="594790"/>
            <a:ext cx="1080000" cy="9712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0332" y="2785254"/>
            <a:ext cx="9031400" cy="986800"/>
          </a:xfrm>
        </p:spPr>
        <p:txBody>
          <a:bodyPr anchor="t" anchorCtr="0">
            <a:normAutofit/>
          </a:bodyPr>
          <a:lstStyle>
            <a:lvl1pPr algn="l">
              <a:lnSpc>
                <a:spcPts val="3629"/>
              </a:lnSpc>
              <a:defRPr sz="2903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0345" y="4410532"/>
            <a:ext cx="9031311" cy="979756"/>
          </a:xfrm>
        </p:spPr>
        <p:txBody>
          <a:bodyPr>
            <a:normAutofit/>
          </a:bodyPr>
          <a:lstStyle>
            <a:lvl1pPr marL="0" indent="0" algn="l">
              <a:lnSpc>
                <a:spcPts val="3175"/>
              </a:lnSpc>
              <a:buNone/>
              <a:defRPr sz="2540" b="1">
                <a:solidFill>
                  <a:schemeClr val="tx2"/>
                </a:solidFill>
              </a:defRPr>
            </a:lvl1pPr>
            <a:lvl2pPr marL="457203" indent="0" algn="ctr">
              <a:buNone/>
              <a:defRPr sz="2000"/>
            </a:lvl2pPr>
            <a:lvl3pPr marL="914406" indent="0" algn="ctr">
              <a:buNone/>
              <a:defRPr sz="1800"/>
            </a:lvl3pPr>
            <a:lvl4pPr marL="1371609" indent="0" algn="ctr">
              <a:buNone/>
              <a:defRPr sz="1600"/>
            </a:lvl4pPr>
            <a:lvl5pPr marL="1828812" indent="0" algn="ctr">
              <a:buNone/>
              <a:defRPr sz="1600"/>
            </a:lvl5pPr>
            <a:lvl6pPr marL="2286015" indent="0" algn="ctr">
              <a:buNone/>
              <a:defRPr sz="1600"/>
            </a:lvl6pPr>
            <a:lvl7pPr marL="2743218" indent="0" algn="ctr">
              <a:buNone/>
              <a:defRPr sz="1600"/>
            </a:lvl7pPr>
            <a:lvl8pPr marL="3200421" indent="0" algn="ctr">
              <a:buNone/>
              <a:defRPr sz="1600"/>
            </a:lvl8pPr>
            <a:lvl9pPr marL="3657624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68958" y="490243"/>
            <a:ext cx="2052383" cy="316710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633"/>
              </a:lnSpc>
              <a:defRPr sz="127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2023-10-05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60834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ymbol zastępczy obrazu 17">
            <a:extLst>
              <a:ext uri="{FF2B5EF4-FFF2-40B4-BE49-F238E27FC236}">
                <a16:creationId xmlns:a16="http://schemas.microsoft.com/office/drawing/2014/main" id="{B548DA29-C563-4D61-8054-8FCB3676FB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0"/>
            <a:ext cx="8141270" cy="4629319"/>
          </a:xfrm>
          <a:custGeom>
            <a:avLst/>
            <a:gdLst>
              <a:gd name="connsiteX0" fmla="*/ 0 w 8141270"/>
              <a:gd name="connsiteY0" fmla="*/ 0 h 4629319"/>
              <a:gd name="connsiteX1" fmla="*/ 8141270 w 8141270"/>
              <a:gd name="connsiteY1" fmla="*/ 0 h 4629319"/>
              <a:gd name="connsiteX2" fmla="*/ 8141270 w 8141270"/>
              <a:gd name="connsiteY2" fmla="*/ 3909319 h 4629319"/>
              <a:gd name="connsiteX3" fmla="*/ 4181270 w 8141270"/>
              <a:gd name="connsiteY3" fmla="*/ 3909319 h 4629319"/>
              <a:gd name="connsiteX4" fmla="*/ 4181270 w 8141270"/>
              <a:gd name="connsiteY4" fmla="*/ 4629319 h 4629319"/>
              <a:gd name="connsiteX5" fmla="*/ 0 w 8141270"/>
              <a:gd name="connsiteY5" fmla="*/ 4629319 h 4629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41270" h="4629319">
                <a:moveTo>
                  <a:pt x="0" y="0"/>
                </a:moveTo>
                <a:lnTo>
                  <a:pt x="8141270" y="0"/>
                </a:lnTo>
                <a:lnTo>
                  <a:pt x="8141270" y="3909319"/>
                </a:lnTo>
                <a:lnTo>
                  <a:pt x="4181270" y="3909319"/>
                </a:lnTo>
                <a:lnTo>
                  <a:pt x="4181270" y="4629319"/>
                </a:lnTo>
                <a:lnTo>
                  <a:pt x="0" y="462931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buFont typeface="Arial" panose="020B0604020202020204" pitchFamily="34" charset="0"/>
              <a:buNone/>
              <a:defRPr sz="907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0199" y="489652"/>
            <a:ext cx="2052383" cy="332686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633"/>
              </a:lnSpc>
              <a:defRPr sz="127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2023-10-05</a:t>
            </a:fld>
            <a:endParaRPr lang="pl-PL" dirty="0"/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170707E0-6EA5-4E7F-A076-D9AF20F58364}"/>
              </a:ext>
            </a:extLst>
          </p:cNvPr>
          <p:cNvSpPr/>
          <p:nvPr userDrawn="1"/>
        </p:nvSpPr>
        <p:spPr>
          <a:xfrm>
            <a:off x="4182044" y="3909236"/>
            <a:ext cx="8009956" cy="1799636"/>
          </a:xfrm>
          <a:prstGeom prst="rect">
            <a:avLst/>
          </a:prstGeom>
          <a:solidFill>
            <a:srgbClr val="B10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348CBCFF-0010-4469-A215-D3AD08162C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29102" y="4741814"/>
            <a:ext cx="7368608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pic>
        <p:nvPicPr>
          <p:cNvPr id="16" name="Obraz 15" descr="Obraz zawierający tekst&#10;&#10;Opis wygenerowany automatycznie">
            <a:extLst>
              <a:ext uri="{FF2B5EF4-FFF2-40B4-BE49-F238E27FC236}">
                <a16:creationId xmlns:a16="http://schemas.microsoft.com/office/drawing/2014/main" id="{FB77C037-5D6A-47CB-9B55-BC8F7AAAD1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044" y="3909236"/>
            <a:ext cx="3959225" cy="72009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F5589D56-BEE4-4B85-94EF-C4D47E962AB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47862" y="5873940"/>
            <a:ext cx="8296276" cy="89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5324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>
            <a:extLst>
              <a:ext uri="{FF2B5EF4-FFF2-40B4-BE49-F238E27FC236}">
                <a16:creationId xmlns:a16="http://schemas.microsoft.com/office/drawing/2014/main" id="{931C5B7E-FF81-4C0B-9649-53EACDCF26E1}"/>
              </a:ext>
            </a:extLst>
          </p:cNvPr>
          <p:cNvSpPr/>
          <p:nvPr userDrawn="1"/>
        </p:nvSpPr>
        <p:spPr>
          <a:xfrm>
            <a:off x="2832783" y="3815369"/>
            <a:ext cx="8441051" cy="208312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2" name="Grupa 1">
            <a:extLst>
              <a:ext uri="{FF2B5EF4-FFF2-40B4-BE49-F238E27FC236}">
                <a16:creationId xmlns:a16="http://schemas.microsoft.com/office/drawing/2014/main" id="{677C6BD7-C635-4E89-AD92-E2CFA5EC084E}"/>
              </a:ext>
            </a:extLst>
          </p:cNvPr>
          <p:cNvGrpSpPr/>
          <p:nvPr userDrawn="1"/>
        </p:nvGrpSpPr>
        <p:grpSpPr>
          <a:xfrm>
            <a:off x="2832784" y="3813150"/>
            <a:ext cx="6233685" cy="359395"/>
            <a:chOff x="2832785" y="3973019"/>
            <a:chExt cx="4679948" cy="359395"/>
          </a:xfrm>
        </p:grpSpPr>
        <p:sp>
          <p:nvSpPr>
            <p:cNvPr id="16" name="Prostokąt 15">
              <a:extLst>
                <a:ext uri="{FF2B5EF4-FFF2-40B4-BE49-F238E27FC236}">
                  <a16:creationId xmlns:a16="http://schemas.microsoft.com/office/drawing/2014/main" id="{167ED945-9D3C-4682-8442-348B284835CE}"/>
                </a:ext>
              </a:extLst>
            </p:cNvPr>
            <p:cNvSpPr/>
            <p:nvPr userDrawn="1"/>
          </p:nvSpPr>
          <p:spPr>
            <a:xfrm>
              <a:off x="3912284" y="3973019"/>
              <a:ext cx="3600449" cy="359395"/>
            </a:xfrm>
            <a:prstGeom prst="rect">
              <a:avLst/>
            </a:prstGeom>
            <a:solidFill>
              <a:srgbClr val="0052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7" name="Prostokąt 16">
              <a:extLst>
                <a:ext uri="{FF2B5EF4-FFF2-40B4-BE49-F238E27FC236}">
                  <a16:creationId xmlns:a16="http://schemas.microsoft.com/office/drawing/2014/main" id="{932CF1BB-40D2-4394-9F0F-290A1519413F}"/>
                </a:ext>
              </a:extLst>
            </p:cNvPr>
            <p:cNvSpPr/>
            <p:nvPr userDrawn="1"/>
          </p:nvSpPr>
          <p:spPr>
            <a:xfrm>
              <a:off x="2832785" y="3973019"/>
              <a:ext cx="1079500" cy="3587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582A1BC7-32BA-43C1-8EA9-D569419034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93146" y="4447221"/>
            <a:ext cx="7695247" cy="1268392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24" name="Symbol zastępczy obrazu 23">
            <a:extLst>
              <a:ext uri="{FF2B5EF4-FFF2-40B4-BE49-F238E27FC236}">
                <a16:creationId xmlns:a16="http://schemas.microsoft.com/office/drawing/2014/main" id="{B027534C-189F-4DE1-81AD-1A68EC636E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5200" y="4"/>
            <a:ext cx="8141270" cy="4174759"/>
          </a:xfrm>
          <a:custGeom>
            <a:avLst/>
            <a:gdLst>
              <a:gd name="connsiteX0" fmla="*/ 0 w 8141270"/>
              <a:gd name="connsiteY0" fmla="*/ 0 h 4320000"/>
              <a:gd name="connsiteX1" fmla="*/ 8141270 w 8141270"/>
              <a:gd name="connsiteY1" fmla="*/ 0 h 4320000"/>
              <a:gd name="connsiteX2" fmla="*/ 8141270 w 8141270"/>
              <a:gd name="connsiteY2" fmla="*/ 3964391 h 4320000"/>
              <a:gd name="connsiteX3" fmla="*/ 6584309 w 8141270"/>
              <a:gd name="connsiteY3" fmla="*/ 3964391 h 4320000"/>
              <a:gd name="connsiteX4" fmla="*/ 6584309 w 8141270"/>
              <a:gd name="connsiteY4" fmla="*/ 3964390 h 4320000"/>
              <a:gd name="connsiteX5" fmla="*/ 2983861 w 8141270"/>
              <a:gd name="connsiteY5" fmla="*/ 3964390 h 4320000"/>
              <a:gd name="connsiteX6" fmla="*/ 2983861 w 8141270"/>
              <a:gd name="connsiteY6" fmla="*/ 3964389 h 4320000"/>
              <a:gd name="connsiteX7" fmla="*/ 1904362 w 8141270"/>
              <a:gd name="connsiteY7" fmla="*/ 3964389 h 4320000"/>
              <a:gd name="connsiteX8" fmla="*/ 1904362 w 8141270"/>
              <a:gd name="connsiteY8" fmla="*/ 3964391 h 4320000"/>
              <a:gd name="connsiteX9" fmla="*/ 1904359 w 8141270"/>
              <a:gd name="connsiteY9" fmla="*/ 3964391 h 4320000"/>
              <a:gd name="connsiteX10" fmla="*/ 1904359 w 8141270"/>
              <a:gd name="connsiteY10" fmla="*/ 4320000 h 4320000"/>
              <a:gd name="connsiteX11" fmla="*/ 0 w 8141270"/>
              <a:gd name="connsiteY11" fmla="*/ 4320000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141270" h="4320000">
                <a:moveTo>
                  <a:pt x="0" y="0"/>
                </a:moveTo>
                <a:lnTo>
                  <a:pt x="8141270" y="0"/>
                </a:lnTo>
                <a:lnTo>
                  <a:pt x="8141270" y="3964391"/>
                </a:lnTo>
                <a:lnTo>
                  <a:pt x="6584309" y="3964391"/>
                </a:lnTo>
                <a:lnTo>
                  <a:pt x="6584309" y="3964390"/>
                </a:lnTo>
                <a:lnTo>
                  <a:pt x="2983861" y="3964390"/>
                </a:lnTo>
                <a:lnTo>
                  <a:pt x="2983861" y="3964389"/>
                </a:lnTo>
                <a:lnTo>
                  <a:pt x="1904362" y="3964389"/>
                </a:lnTo>
                <a:lnTo>
                  <a:pt x="1904362" y="3964391"/>
                </a:lnTo>
                <a:lnTo>
                  <a:pt x="1904359" y="3964391"/>
                </a:lnTo>
                <a:lnTo>
                  <a:pt x="1904359" y="4320000"/>
                </a:lnTo>
                <a:lnTo>
                  <a:pt x="0" y="4320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buFont typeface="Arial" panose="020B0604020202020204" pitchFamily="34" charset="0"/>
              <a:buNone/>
              <a:defRPr sz="907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314112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>
            <a:extLst>
              <a:ext uri="{FF2B5EF4-FFF2-40B4-BE49-F238E27FC236}">
                <a16:creationId xmlns:a16="http://schemas.microsoft.com/office/drawing/2014/main" id="{931C5B7E-FF81-4C0B-9649-53EACDCF26E1}"/>
              </a:ext>
            </a:extLst>
          </p:cNvPr>
          <p:cNvSpPr/>
          <p:nvPr userDrawn="1"/>
        </p:nvSpPr>
        <p:spPr>
          <a:xfrm>
            <a:off x="2832783" y="3815369"/>
            <a:ext cx="8441051" cy="2083123"/>
          </a:xfrm>
          <a:prstGeom prst="rect">
            <a:avLst/>
          </a:prstGeom>
          <a:solidFill>
            <a:srgbClr val="F2C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167ED945-9D3C-4682-8442-348B284835CE}"/>
              </a:ext>
            </a:extLst>
          </p:cNvPr>
          <p:cNvSpPr/>
          <p:nvPr userDrawn="1"/>
        </p:nvSpPr>
        <p:spPr>
          <a:xfrm>
            <a:off x="4270675" y="3813150"/>
            <a:ext cx="4795794" cy="359395"/>
          </a:xfrm>
          <a:prstGeom prst="rect">
            <a:avLst/>
          </a:prstGeom>
          <a:solidFill>
            <a:srgbClr val="D83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932CF1BB-40D2-4394-9F0F-290A1519413F}"/>
              </a:ext>
            </a:extLst>
          </p:cNvPr>
          <p:cNvSpPr/>
          <p:nvPr userDrawn="1"/>
        </p:nvSpPr>
        <p:spPr>
          <a:xfrm>
            <a:off x="2832784" y="3813150"/>
            <a:ext cx="1437893" cy="358777"/>
          </a:xfrm>
          <a:prstGeom prst="rect">
            <a:avLst/>
          </a:prstGeom>
          <a:solidFill>
            <a:srgbClr val="B10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82A1BC7-32BA-43C1-8EA9-D569419034E0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3193146" y="4447221"/>
            <a:ext cx="7695247" cy="1268392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24" name="Symbol zastępczy obrazu 23">
            <a:extLst>
              <a:ext uri="{FF2B5EF4-FFF2-40B4-BE49-F238E27FC236}">
                <a16:creationId xmlns:a16="http://schemas.microsoft.com/office/drawing/2014/main" id="{B027534C-189F-4DE1-81AD-1A68EC636E87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925200" y="4"/>
            <a:ext cx="8141270" cy="4174759"/>
          </a:xfrm>
          <a:custGeom>
            <a:avLst/>
            <a:gdLst>
              <a:gd name="connsiteX0" fmla="*/ 0 w 8141270"/>
              <a:gd name="connsiteY0" fmla="*/ 0 h 4320000"/>
              <a:gd name="connsiteX1" fmla="*/ 8141270 w 8141270"/>
              <a:gd name="connsiteY1" fmla="*/ 0 h 4320000"/>
              <a:gd name="connsiteX2" fmla="*/ 8141270 w 8141270"/>
              <a:gd name="connsiteY2" fmla="*/ 3964391 h 4320000"/>
              <a:gd name="connsiteX3" fmla="*/ 6584309 w 8141270"/>
              <a:gd name="connsiteY3" fmla="*/ 3964391 h 4320000"/>
              <a:gd name="connsiteX4" fmla="*/ 6584309 w 8141270"/>
              <a:gd name="connsiteY4" fmla="*/ 3964390 h 4320000"/>
              <a:gd name="connsiteX5" fmla="*/ 2983861 w 8141270"/>
              <a:gd name="connsiteY5" fmla="*/ 3964390 h 4320000"/>
              <a:gd name="connsiteX6" fmla="*/ 2983861 w 8141270"/>
              <a:gd name="connsiteY6" fmla="*/ 3964389 h 4320000"/>
              <a:gd name="connsiteX7" fmla="*/ 1904362 w 8141270"/>
              <a:gd name="connsiteY7" fmla="*/ 3964389 h 4320000"/>
              <a:gd name="connsiteX8" fmla="*/ 1904362 w 8141270"/>
              <a:gd name="connsiteY8" fmla="*/ 3964391 h 4320000"/>
              <a:gd name="connsiteX9" fmla="*/ 1904359 w 8141270"/>
              <a:gd name="connsiteY9" fmla="*/ 3964391 h 4320000"/>
              <a:gd name="connsiteX10" fmla="*/ 1904359 w 8141270"/>
              <a:gd name="connsiteY10" fmla="*/ 4320000 h 4320000"/>
              <a:gd name="connsiteX11" fmla="*/ 0 w 8141270"/>
              <a:gd name="connsiteY11" fmla="*/ 4320000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141270" h="4320000">
                <a:moveTo>
                  <a:pt x="0" y="0"/>
                </a:moveTo>
                <a:lnTo>
                  <a:pt x="8141270" y="0"/>
                </a:lnTo>
                <a:lnTo>
                  <a:pt x="8141270" y="3964391"/>
                </a:lnTo>
                <a:lnTo>
                  <a:pt x="6584309" y="3964391"/>
                </a:lnTo>
                <a:lnTo>
                  <a:pt x="6584309" y="3964390"/>
                </a:lnTo>
                <a:lnTo>
                  <a:pt x="2983861" y="3964390"/>
                </a:lnTo>
                <a:lnTo>
                  <a:pt x="2983861" y="3964389"/>
                </a:lnTo>
                <a:lnTo>
                  <a:pt x="1904362" y="3964389"/>
                </a:lnTo>
                <a:lnTo>
                  <a:pt x="1904362" y="3964391"/>
                </a:lnTo>
                <a:lnTo>
                  <a:pt x="1904359" y="3964391"/>
                </a:lnTo>
                <a:lnTo>
                  <a:pt x="1904359" y="4320000"/>
                </a:lnTo>
                <a:lnTo>
                  <a:pt x="0" y="4320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buFont typeface="Arial" panose="020B0604020202020204" pitchFamily="34" charset="0"/>
              <a:buNone/>
              <a:defRPr sz="907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762409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>
            <a:extLst>
              <a:ext uri="{FF2B5EF4-FFF2-40B4-BE49-F238E27FC236}">
                <a16:creationId xmlns:a16="http://schemas.microsoft.com/office/drawing/2014/main" id="{931C5B7E-FF81-4C0B-9649-53EACDCF26E1}"/>
              </a:ext>
            </a:extLst>
          </p:cNvPr>
          <p:cNvSpPr/>
          <p:nvPr userDrawn="1"/>
        </p:nvSpPr>
        <p:spPr>
          <a:xfrm>
            <a:off x="2832783" y="3815369"/>
            <a:ext cx="8441051" cy="208312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167ED945-9D3C-4682-8442-348B284835CE}"/>
              </a:ext>
            </a:extLst>
          </p:cNvPr>
          <p:cNvSpPr/>
          <p:nvPr userDrawn="1"/>
        </p:nvSpPr>
        <p:spPr>
          <a:xfrm>
            <a:off x="4270675" y="3813150"/>
            <a:ext cx="4795794" cy="359395"/>
          </a:xfrm>
          <a:prstGeom prst="rect">
            <a:avLst/>
          </a:prstGeom>
          <a:solidFill>
            <a:srgbClr val="D83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932CF1BB-40D2-4394-9F0F-290A1519413F}"/>
              </a:ext>
            </a:extLst>
          </p:cNvPr>
          <p:cNvSpPr/>
          <p:nvPr userDrawn="1"/>
        </p:nvSpPr>
        <p:spPr>
          <a:xfrm>
            <a:off x="2832784" y="3813150"/>
            <a:ext cx="1437893" cy="358777"/>
          </a:xfrm>
          <a:prstGeom prst="rect">
            <a:avLst/>
          </a:prstGeom>
          <a:solidFill>
            <a:srgbClr val="B10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82A1BC7-32BA-43C1-8EA9-D569419034E0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3193146" y="4447221"/>
            <a:ext cx="7695247" cy="1268392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24" name="Symbol zastępczy obrazu 23">
            <a:extLst>
              <a:ext uri="{FF2B5EF4-FFF2-40B4-BE49-F238E27FC236}">
                <a16:creationId xmlns:a16="http://schemas.microsoft.com/office/drawing/2014/main" id="{B027534C-189F-4DE1-81AD-1A68EC636E87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925200" y="4"/>
            <a:ext cx="8141270" cy="4174759"/>
          </a:xfrm>
          <a:custGeom>
            <a:avLst/>
            <a:gdLst>
              <a:gd name="connsiteX0" fmla="*/ 0 w 8141270"/>
              <a:gd name="connsiteY0" fmla="*/ 0 h 4320000"/>
              <a:gd name="connsiteX1" fmla="*/ 8141270 w 8141270"/>
              <a:gd name="connsiteY1" fmla="*/ 0 h 4320000"/>
              <a:gd name="connsiteX2" fmla="*/ 8141270 w 8141270"/>
              <a:gd name="connsiteY2" fmla="*/ 3964391 h 4320000"/>
              <a:gd name="connsiteX3" fmla="*/ 6584309 w 8141270"/>
              <a:gd name="connsiteY3" fmla="*/ 3964391 h 4320000"/>
              <a:gd name="connsiteX4" fmla="*/ 6584309 w 8141270"/>
              <a:gd name="connsiteY4" fmla="*/ 3964390 h 4320000"/>
              <a:gd name="connsiteX5" fmla="*/ 2983861 w 8141270"/>
              <a:gd name="connsiteY5" fmla="*/ 3964390 h 4320000"/>
              <a:gd name="connsiteX6" fmla="*/ 2983861 w 8141270"/>
              <a:gd name="connsiteY6" fmla="*/ 3964389 h 4320000"/>
              <a:gd name="connsiteX7" fmla="*/ 1904362 w 8141270"/>
              <a:gd name="connsiteY7" fmla="*/ 3964389 h 4320000"/>
              <a:gd name="connsiteX8" fmla="*/ 1904362 w 8141270"/>
              <a:gd name="connsiteY8" fmla="*/ 3964391 h 4320000"/>
              <a:gd name="connsiteX9" fmla="*/ 1904359 w 8141270"/>
              <a:gd name="connsiteY9" fmla="*/ 3964391 h 4320000"/>
              <a:gd name="connsiteX10" fmla="*/ 1904359 w 8141270"/>
              <a:gd name="connsiteY10" fmla="*/ 4320000 h 4320000"/>
              <a:gd name="connsiteX11" fmla="*/ 0 w 8141270"/>
              <a:gd name="connsiteY11" fmla="*/ 4320000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141270" h="4320000">
                <a:moveTo>
                  <a:pt x="0" y="0"/>
                </a:moveTo>
                <a:lnTo>
                  <a:pt x="8141270" y="0"/>
                </a:lnTo>
                <a:lnTo>
                  <a:pt x="8141270" y="3964391"/>
                </a:lnTo>
                <a:lnTo>
                  <a:pt x="6584309" y="3964391"/>
                </a:lnTo>
                <a:lnTo>
                  <a:pt x="6584309" y="3964390"/>
                </a:lnTo>
                <a:lnTo>
                  <a:pt x="2983861" y="3964390"/>
                </a:lnTo>
                <a:lnTo>
                  <a:pt x="2983861" y="3964389"/>
                </a:lnTo>
                <a:lnTo>
                  <a:pt x="1904362" y="3964389"/>
                </a:lnTo>
                <a:lnTo>
                  <a:pt x="1904362" y="3964391"/>
                </a:lnTo>
                <a:lnTo>
                  <a:pt x="1904359" y="3964391"/>
                </a:lnTo>
                <a:lnTo>
                  <a:pt x="1904359" y="4320000"/>
                </a:lnTo>
                <a:lnTo>
                  <a:pt x="0" y="4320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buFont typeface="Arial" panose="020B0604020202020204" pitchFamily="34" charset="0"/>
              <a:buNone/>
              <a:defRPr sz="907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10114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28791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9852" y="1796072"/>
            <a:ext cx="4720891" cy="424562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1255" y="1795869"/>
            <a:ext cx="4720891" cy="424581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68935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9" y="816316"/>
            <a:ext cx="4926147" cy="979757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0" y="1796072"/>
            <a:ext cx="4926582" cy="424561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816567"/>
            <a:ext cx="5685980" cy="3082772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907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73929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69419" y="816316"/>
            <a:ext cx="9852728" cy="97975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9854" y="1796072"/>
            <a:ext cx="9852729" cy="42456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169812" y="0"/>
            <a:ext cx="1232383" cy="162738"/>
          </a:xfrm>
          <a:prstGeom prst="rect">
            <a:avLst/>
          </a:prstGeom>
          <a:solidFill>
            <a:srgbClr val="B10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633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402195" y="0"/>
            <a:ext cx="8619951" cy="162738"/>
          </a:xfrm>
          <a:prstGeom prst="rect">
            <a:avLst/>
          </a:prstGeom>
          <a:solidFill>
            <a:srgbClr val="D83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633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89804" y="6368269"/>
            <a:ext cx="1231537" cy="163293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907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9790199" y="6695263"/>
            <a:ext cx="1232383" cy="162738"/>
          </a:xfrm>
          <a:prstGeom prst="rect">
            <a:avLst/>
          </a:prstGeom>
          <a:solidFill>
            <a:srgbClr val="D83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633"/>
          </a:p>
        </p:txBody>
      </p:sp>
    </p:spTree>
    <p:extLst>
      <p:ext uri="{BB962C8B-B14F-4D97-AF65-F5344CB8AC3E}">
        <p14:creationId xmlns:p14="http://schemas.microsoft.com/office/powerpoint/2010/main" val="2184239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14" r:id="rId5"/>
    <p:sldLayoutId id="214748381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  <p:sldLayoutId id="2147483812" r:id="rId13"/>
    <p:sldLayoutId id="2147483813" r:id="rId14"/>
  </p:sldLayoutIdLst>
  <p:hf hdr="0" ftr="0"/>
  <p:txStyles>
    <p:titleStyle>
      <a:lvl1pPr algn="l" defTabSz="914406" rtl="0" eaLnBrk="1" latinLnBrk="0" hangingPunct="1">
        <a:lnSpc>
          <a:spcPts val="3266"/>
        </a:lnSpc>
        <a:spcBef>
          <a:spcPct val="0"/>
        </a:spcBef>
        <a:buNone/>
        <a:defRPr sz="254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28602" indent="-228602" algn="l" defTabSz="914406" rtl="0" eaLnBrk="1" latinLnBrk="0" hangingPunct="1">
        <a:lnSpc>
          <a:spcPts val="2177"/>
        </a:lnSpc>
        <a:spcBef>
          <a:spcPts val="1000"/>
        </a:spcBef>
        <a:buClr>
          <a:schemeClr val="accent1"/>
        </a:buClr>
        <a:buFontTx/>
        <a:buBlip>
          <a:blip r:embed="rId16"/>
        </a:buBlip>
        <a:defRPr sz="1633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685804" indent="-228602" algn="l" defTabSz="914406" rtl="0" eaLnBrk="1" latinLnBrk="0" hangingPunct="1">
        <a:lnSpc>
          <a:spcPts val="2177"/>
        </a:lnSpc>
        <a:spcBef>
          <a:spcPts val="500"/>
        </a:spcBef>
        <a:buFontTx/>
        <a:buBlip>
          <a:blip r:embed="rId17"/>
        </a:buBlip>
        <a:defRPr sz="1633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143008" indent="-228602" algn="l" defTabSz="914406" rtl="0" eaLnBrk="1" latinLnBrk="0" hangingPunct="1">
        <a:lnSpc>
          <a:spcPts val="2177"/>
        </a:lnSpc>
        <a:spcBef>
          <a:spcPts val="500"/>
        </a:spcBef>
        <a:buFontTx/>
        <a:buBlip>
          <a:blip r:embed="rId18"/>
        </a:buBlip>
        <a:defRPr sz="1633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600210" indent="-228602" algn="l" defTabSz="914406" rtl="0" eaLnBrk="1" latinLnBrk="0" hangingPunct="1">
        <a:lnSpc>
          <a:spcPts val="2177"/>
        </a:lnSpc>
        <a:spcBef>
          <a:spcPts val="500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057413" indent="-228602" algn="l" defTabSz="914406" rtl="0" eaLnBrk="1" latinLnBrk="0" hangingPunct="1">
        <a:lnSpc>
          <a:spcPts val="2177"/>
        </a:lnSpc>
        <a:spcBef>
          <a:spcPts val="500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514617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19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23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25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3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6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9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12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15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18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21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24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>
          <p15:clr>
            <a:srgbClr val="F26B43"/>
          </p15:clr>
        </p15:guide>
        <p15:guide id="2" pos="419">
          <p15:clr>
            <a:srgbClr val="F26B43"/>
          </p15:clr>
        </p15:guide>
        <p15:guide id="3" pos="646">
          <p15:clr>
            <a:srgbClr val="F26B43"/>
          </p15:clr>
        </p15:guide>
        <p15:guide id="4" pos="873">
          <p15:clr>
            <a:srgbClr val="F26B43"/>
          </p15:clr>
        </p15:guide>
        <p15:guide id="5" pos="1100">
          <p15:clr>
            <a:srgbClr val="F26B43"/>
          </p15:clr>
        </p15:guide>
        <p15:guide id="6" pos="1327">
          <p15:clr>
            <a:srgbClr val="F26B43"/>
          </p15:clr>
        </p15:guide>
        <p15:guide id="7" pos="1553">
          <p15:clr>
            <a:srgbClr val="F26B43"/>
          </p15:clr>
        </p15:guide>
        <p15:guide id="8" pos="1780">
          <p15:clr>
            <a:srgbClr val="F26B43"/>
          </p15:clr>
        </p15:guide>
        <p15:guide id="9" pos="2007">
          <p15:clr>
            <a:srgbClr val="F26B43"/>
          </p15:clr>
        </p15:guide>
        <p15:guide id="10" pos="2234">
          <p15:clr>
            <a:srgbClr val="F26B43"/>
          </p15:clr>
        </p15:guide>
        <p15:guide id="11" pos="2460">
          <p15:clr>
            <a:srgbClr val="F26B43"/>
          </p15:clr>
        </p15:guide>
        <p15:guide id="12" pos="2687">
          <p15:clr>
            <a:srgbClr val="F26B43"/>
          </p15:clr>
        </p15:guide>
        <p15:guide id="13" pos="2914">
          <p15:clr>
            <a:srgbClr val="F26B43"/>
          </p15:clr>
        </p15:guide>
        <p15:guide id="14" pos="3141">
          <p15:clr>
            <a:srgbClr val="F26B43"/>
          </p15:clr>
        </p15:guide>
        <p15:guide id="15" pos="3368">
          <p15:clr>
            <a:srgbClr val="F26B43"/>
          </p15:clr>
        </p15:guide>
        <p15:guide id="16" pos="3594">
          <p15:clr>
            <a:srgbClr val="F26B43"/>
          </p15:clr>
        </p15:guide>
        <p15:guide id="17" pos="3821">
          <p15:clr>
            <a:srgbClr val="F26B43"/>
          </p15:clr>
        </p15:guide>
        <p15:guide id="18" pos="4048">
          <p15:clr>
            <a:srgbClr val="F26B43"/>
          </p15:clr>
        </p15:guide>
        <p15:guide id="19" pos="4275">
          <p15:clr>
            <a:srgbClr val="F26B43"/>
          </p15:clr>
        </p15:guide>
        <p15:guide id="20" pos="4501">
          <p15:clr>
            <a:srgbClr val="F26B43"/>
          </p15:clr>
        </p15:guide>
        <p15:guide id="21" pos="4728">
          <p15:clr>
            <a:srgbClr val="F26B43"/>
          </p15:clr>
        </p15:guide>
        <p15:guide id="22" pos="4955">
          <p15:clr>
            <a:srgbClr val="F26B43"/>
          </p15:clr>
        </p15:guide>
        <p15:guide id="23" pos="5182">
          <p15:clr>
            <a:srgbClr val="F26B43"/>
          </p15:clr>
        </p15:guide>
        <p15:guide id="24" pos="5408">
          <p15:clr>
            <a:srgbClr val="F26B43"/>
          </p15:clr>
        </p15:guide>
        <p15:guide id="25" pos="5635">
          <p15:clr>
            <a:srgbClr val="F26B43"/>
          </p15:clr>
        </p15:guide>
        <p15:guide id="26" pos="5862">
          <p15:clr>
            <a:srgbClr val="F26B43"/>
          </p15:clr>
        </p15:guide>
        <p15:guide id="27" pos="6089">
          <p15:clr>
            <a:srgbClr val="F26B43"/>
          </p15:clr>
        </p15:guide>
        <p15:guide id="28" pos="6316">
          <p15:clr>
            <a:srgbClr val="F26B43"/>
          </p15:clr>
        </p15:guide>
        <p15:guide id="29" pos="6542">
          <p15:clr>
            <a:srgbClr val="F26B43"/>
          </p15:clr>
        </p15:guide>
        <p15:guide id="30" orient="horz" pos="113">
          <p15:clr>
            <a:srgbClr val="F26B43"/>
          </p15:clr>
        </p15:guide>
        <p15:guide id="31" orient="horz" pos="340">
          <p15:clr>
            <a:srgbClr val="F26B43"/>
          </p15:clr>
        </p15:guide>
        <p15:guide id="32" orient="horz" pos="567">
          <p15:clr>
            <a:srgbClr val="F26B43"/>
          </p15:clr>
        </p15:guide>
        <p15:guide id="33" orient="horz" pos="794">
          <p15:clr>
            <a:srgbClr val="F26B43"/>
          </p15:clr>
        </p15:guide>
        <p15:guide id="34" orient="horz" pos="1020">
          <p15:clr>
            <a:srgbClr val="F26B43"/>
          </p15:clr>
        </p15:guide>
        <p15:guide id="35" orient="horz" pos="1247">
          <p15:clr>
            <a:srgbClr val="F26B43"/>
          </p15:clr>
        </p15:guide>
        <p15:guide id="36" orient="horz" pos="1474">
          <p15:clr>
            <a:srgbClr val="F26B43"/>
          </p15:clr>
        </p15:guide>
        <p15:guide id="37" orient="horz" pos="1701">
          <p15:clr>
            <a:srgbClr val="F26B43"/>
          </p15:clr>
        </p15:guide>
        <p15:guide id="38" orient="horz" pos="1927">
          <p15:clr>
            <a:srgbClr val="F26B43"/>
          </p15:clr>
        </p15:guide>
        <p15:guide id="39" orient="horz" pos="2154">
          <p15:clr>
            <a:srgbClr val="F26B43"/>
          </p15:clr>
        </p15:guide>
        <p15:guide id="40" orient="horz" pos="2381">
          <p15:clr>
            <a:srgbClr val="F26B43"/>
          </p15:clr>
        </p15:guide>
        <p15:guide id="41" orient="horz" pos="2608">
          <p15:clr>
            <a:srgbClr val="F26B43"/>
          </p15:clr>
        </p15:guide>
        <p15:guide id="42" orient="horz" pos="2835">
          <p15:clr>
            <a:srgbClr val="F26B43"/>
          </p15:clr>
        </p15:guide>
        <p15:guide id="43" orient="horz" pos="3061">
          <p15:clr>
            <a:srgbClr val="F26B43"/>
          </p15:clr>
        </p15:guide>
        <p15:guide id="44" orient="horz" pos="3288">
          <p15:clr>
            <a:srgbClr val="F26B43"/>
          </p15:clr>
        </p15:guide>
        <p15:guide id="45" orient="horz" pos="3515">
          <p15:clr>
            <a:srgbClr val="F26B43"/>
          </p15:clr>
        </p15:guide>
        <p15:guide id="46" orient="horz" pos="3742">
          <p15:clr>
            <a:srgbClr val="F26B43"/>
          </p15:clr>
        </p15:guide>
        <p15:guide id="47" orient="horz" pos="3968">
          <p15:clr>
            <a:srgbClr val="F26B43"/>
          </p15:clr>
        </p15:guide>
        <p15:guide id="48" orient="horz" pos="4195">
          <p15:clr>
            <a:srgbClr val="F26B43"/>
          </p15:clr>
        </p15:guide>
        <p15:guide id="49" orient="horz" pos="4422">
          <p15:clr>
            <a:srgbClr val="F26B43"/>
          </p15:clr>
        </p15:guide>
        <p15:guide id="50" orient="horz" pos="464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2">
            <a:extLst>
              <a:ext uri="{FF2B5EF4-FFF2-40B4-BE49-F238E27FC236}">
                <a16:creationId xmlns:a16="http://schemas.microsoft.com/office/drawing/2014/main" id="{69D5EF2E-C271-48B1-8E1E-FAEDAD9C56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Kryteria dla działania 3.1 FERC Pomoc Techniczna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576D40BE-17F7-47BC-A1D5-C0687B817711}"/>
              </a:ext>
            </a:extLst>
          </p:cNvPr>
          <p:cNvSpPr txBox="1"/>
          <p:nvPr/>
        </p:nvSpPr>
        <p:spPr>
          <a:xfrm>
            <a:off x="8141269" y="2290252"/>
            <a:ext cx="3484674" cy="1299568"/>
          </a:xfrm>
          <a:prstGeom prst="rect">
            <a:avLst/>
          </a:prstGeom>
          <a:noFill/>
        </p:spPr>
        <p:txBody>
          <a:bodyPr wrap="square" lIns="180000" rIns="144000" bIns="144000">
            <a:spAutoFit/>
          </a:bodyPr>
          <a:lstStyle/>
          <a:p>
            <a:r>
              <a:rPr lang="pl-PL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Michał Ptaszyński</a:t>
            </a:r>
            <a:b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Zastępca Dyrektora  Departamentu</a:t>
            </a:r>
            <a:b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Rozwoju Cyfrowego, IZ FERC</a:t>
            </a:r>
          </a:p>
        </p:txBody>
      </p:sp>
      <p:pic>
        <p:nvPicPr>
          <p:cNvPr id="8" name="Symbol zastępczy obrazu 7">
            <a:extLst>
              <a:ext uri="{FF2B5EF4-FFF2-40B4-BE49-F238E27FC236}">
                <a16:creationId xmlns:a16="http://schemas.microsoft.com/office/drawing/2014/main" id="{75EFD111-F943-41B2-8EEA-928A041DAA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82" b="7382"/>
          <a:stretch/>
        </p:blipFill>
        <p:spPr>
          <a:xfrm>
            <a:off x="-1" y="0"/>
            <a:ext cx="8141270" cy="4629319"/>
          </a:xfrm>
        </p:spPr>
      </p:pic>
      <p:pic>
        <p:nvPicPr>
          <p:cNvPr id="3" name="Obraz 2" descr="Poziomy ciąg znaków, od lewej: logotyp Funduszy Europejskich na Rozwój Cyfrowy, który przedstawia granatowy romb z trzema gwiazdami: biała na górze, żółta i czerwona poniżej. Flaga Polski wraz z tekstem &quot;Rzeczpospolita Polska&quot;. Flaga Unii Europejskiej z tekstem &quot;Dofinansowane przez Unię Europejską&quot;. Logo Ministerstwa Funduszy i Polityki Regionalnej wraz z nazwą logo przedstawia białego orła z żółtą koroną, żółtym dziobem oraz szponami.">
            <a:extLst>
              <a:ext uri="{FF2B5EF4-FFF2-40B4-BE49-F238E27FC236}">
                <a16:creationId xmlns:a16="http://schemas.microsoft.com/office/drawing/2014/main" id="{6332B151-F35B-4882-8C51-0F3FFF5E44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47862" y="5958020"/>
            <a:ext cx="8296276" cy="89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958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59C0CF8E-C199-48C6-B758-7523849F5C29}"/>
              </a:ext>
            </a:extLst>
          </p:cNvPr>
          <p:cNvSpPr/>
          <p:nvPr/>
        </p:nvSpPr>
        <p:spPr>
          <a:xfrm>
            <a:off x="930730" y="228944"/>
            <a:ext cx="10261848" cy="16488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Kryterium nr 4: </a:t>
            </a:r>
            <a:r>
              <a:rPr lang="pl-PL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Prawidłowość i zasadność realizacji projektu</a:t>
            </a:r>
            <a:r>
              <a:rPr lang="pl-PL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(2/2)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93B0869-F901-42AA-B193-C6F853B8E62C}"/>
              </a:ext>
            </a:extLst>
          </p:cNvPr>
          <p:cNvSpPr txBox="1"/>
          <p:nvPr/>
        </p:nvSpPr>
        <p:spPr>
          <a:xfrm>
            <a:off x="816429" y="1877786"/>
            <a:ext cx="10940142" cy="3335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4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Spełnienie kryterium zostanie ocenione pod względem: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4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 czy wysokość zaplanowanych wydatków jest zasadna i proporcjonalna do zaplanowanych zadań i rezultatów,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400" dirty="0">
                <a:solidFill>
                  <a:srgbClr val="FF0000"/>
                </a:solidFill>
              </a:rPr>
              <a:t>- czy wnioskodawca posiada kadrę, w tym zapewniającą realizację działań informacyjno-promocyjnych i zaplecze techniczne gwarantujące wykonalność projektu pod względem technicznym i finansowym</a:t>
            </a:r>
            <a:r>
              <a:rPr lang="pl-PL" sz="2400" baseline="30000" dirty="0">
                <a:solidFill>
                  <a:srgbClr val="FF0000"/>
                </a:solidFill>
              </a:rPr>
              <a:t>3</a:t>
            </a:r>
            <a:r>
              <a:rPr lang="pl-PL" sz="2400" dirty="0">
                <a:solidFill>
                  <a:srgbClr val="FF0000"/>
                </a:solidFill>
              </a:rPr>
              <a:t>.</a:t>
            </a:r>
            <a:endParaRPr lang="pl-PL" sz="2400" dirty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400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 na podstawie oświadczenia Wnioskodawcy.</a:t>
            </a:r>
          </a:p>
        </p:txBody>
      </p:sp>
    </p:spTree>
    <p:extLst>
      <p:ext uri="{BB962C8B-B14F-4D97-AF65-F5344CB8AC3E}">
        <p14:creationId xmlns:p14="http://schemas.microsoft.com/office/powerpoint/2010/main" val="2797973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59C0CF8E-C199-48C6-B758-7523849F5C29}"/>
              </a:ext>
            </a:extLst>
          </p:cNvPr>
          <p:cNvSpPr/>
          <p:nvPr/>
        </p:nvSpPr>
        <p:spPr>
          <a:xfrm>
            <a:off x="1080977" y="449493"/>
            <a:ext cx="10261848" cy="16488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Kryterium nr 5: Właściwy dobór wskaźników we wniosku o dofinansowanie 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93B0869-F901-42AA-B193-C6F853B8E62C}"/>
              </a:ext>
            </a:extLst>
          </p:cNvPr>
          <p:cNvSpPr txBox="1"/>
          <p:nvPr/>
        </p:nvSpPr>
        <p:spPr>
          <a:xfrm>
            <a:off x="742204" y="2088098"/>
            <a:ext cx="10368819" cy="1495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4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Spełnienie kryterium zostanie ocenione pod względem: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- czy wskaźniki zostały prawidłowo wybrane przez Wnioskodawcę w stosunku do zadań planowanych do realizacji w ramach wniosku o dofinansowanie.</a:t>
            </a:r>
            <a:endParaRPr lang="pl-PL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431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59C0CF8E-C199-48C6-B758-7523849F5C29}"/>
              </a:ext>
            </a:extLst>
          </p:cNvPr>
          <p:cNvSpPr/>
          <p:nvPr/>
        </p:nvSpPr>
        <p:spPr>
          <a:xfrm>
            <a:off x="930730" y="228944"/>
            <a:ext cx="10261848" cy="16488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Kryterium nr 6: Zgodność wniosku o dofinansowanie z prawem wspólnotowym i krajowym (1/2)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93B0869-F901-42AA-B193-C6F853B8E62C}"/>
              </a:ext>
            </a:extLst>
          </p:cNvPr>
          <p:cNvSpPr txBox="1"/>
          <p:nvPr/>
        </p:nvSpPr>
        <p:spPr>
          <a:xfrm>
            <a:off x="707858" y="1714501"/>
            <a:ext cx="11147444" cy="4620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Spełnienie kryterium zostanie ocenione pod względem: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- czy działania wskazane we wniosku o dofinansowanie spełniają zasady horyzontalne określone w art. 9 ust 1-4 Rozporządzenia Parlamentu Europejskiego i Rady (UE) nr 2021/1060 z dnia 24 czerwca 2021 r. w tym:</a:t>
            </a:r>
            <a:endParaRPr lang="pl-PL" sz="2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a) zapisy Karty Praw Podstawowych Unii Europejskiej z dnia 26 października 2012 r. (Dz. Urz. UE C 326 z 26.10.2012, str. 391) i Konwencji o Prawach Osób Niepełnosprawnych, sporządzoną w Nowym Jorku z dnia 13 grudnia 2006 r. (Dz. U. z 2012 r. poz. 1169, z </a:t>
            </a:r>
            <a:r>
              <a:rPr lang="pl-PL" sz="21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późn</a:t>
            </a:r>
            <a:r>
              <a:rPr lang="pl-PL" sz="2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zm.);</a:t>
            </a:r>
            <a:endParaRPr lang="pl-PL" sz="2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Przez zgodność z Kartą Praw Podstawowych Unii Europejskiej z dnia 26 października 2012 r. i Konwencją o Prawach Osób Niepełnosprawnych na etapie oceny wniosku należy rozumieć brak sprzeczności pomiędzy zapisami projektu a wymogami tych dokumentów lub stwierdzenie, że te wymagania są neutralne wobec zakresu i zawartości projektu.</a:t>
            </a:r>
            <a:endParaRPr lang="pl-PL" sz="2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609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59C0CF8E-C199-48C6-B758-7523849F5C29}"/>
              </a:ext>
            </a:extLst>
          </p:cNvPr>
          <p:cNvSpPr/>
          <p:nvPr/>
        </p:nvSpPr>
        <p:spPr>
          <a:xfrm>
            <a:off x="930729" y="65659"/>
            <a:ext cx="10261848" cy="16488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Kryterium nr 6: Zgodność wniosku o dofinansowanie z prawem wspólnotowym i krajowym (2/2)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93B0869-F901-42AA-B193-C6F853B8E62C}"/>
              </a:ext>
            </a:extLst>
          </p:cNvPr>
          <p:cNvSpPr txBox="1"/>
          <p:nvPr/>
        </p:nvSpPr>
        <p:spPr>
          <a:xfrm>
            <a:off x="707857" y="1424405"/>
            <a:ext cx="10977324" cy="4782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Spełnienie kryterium zostanie ocenione pod względem: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l-PL" sz="2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b) zasadę równości kobiet i mężczyzn,</a:t>
            </a:r>
            <a:endParaRPr lang="pl-PL" sz="2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l-PL" sz="2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c) zasadę równości szans i niedyskryminacji, w tym dostępności dla osób z niepełnosprawnościami,</a:t>
            </a:r>
            <a:endParaRPr lang="pl-PL" sz="2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l-PL" sz="2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d) zasadę zrównoważonego rozwoju i zasadą „nie czyń poważnych szkód” (DNSH),</a:t>
            </a:r>
            <a:endParaRPr lang="pl-PL" sz="2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pl-PL" sz="2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czy Wnioskodawca nie rozpoczął realizacji projektu przed dniem złożenia wniosku o dofinansowanie albo że realizując projekt przed dniem złożenia wniosku, przestrzegał obowiązujących przepisów prawa dotyczących danej operacji (art. 73 ust. 2 lit. f</a:t>
            </a:r>
            <a:r>
              <a:rPr lang="pl-PL" sz="2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2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Rozporządzenia Parlamentu Europejskiego i Rady (UE) nr 2021/1060 z dnia 24 czerwca 2021 r.),</a:t>
            </a:r>
            <a:endParaRPr lang="pl-PL" sz="21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pl-PL" sz="2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czy zadania wskazane we wniosku o dofinansowanie będą realizowane zgodnie z ustawą z dnia 29 stycznia 2014 r.  Prawo zamówień publicznych lub zasadą konkurencyjności opisaną w Wytycznych dotyczących kwalifikowalności wydatków na lata 2021-2027.</a:t>
            </a:r>
          </a:p>
        </p:txBody>
      </p:sp>
    </p:spTree>
    <p:extLst>
      <p:ext uri="{BB962C8B-B14F-4D97-AF65-F5344CB8AC3E}">
        <p14:creationId xmlns:p14="http://schemas.microsoft.com/office/powerpoint/2010/main" val="16898874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59C0CF8E-C199-48C6-B758-7523849F5C29}"/>
              </a:ext>
            </a:extLst>
          </p:cNvPr>
          <p:cNvSpPr/>
          <p:nvPr/>
        </p:nvSpPr>
        <p:spPr>
          <a:xfrm>
            <a:off x="930729" y="253388"/>
            <a:ext cx="10261848" cy="1107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Uwagi do kryterium w trakcie ustaleń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93B0869-F901-42AA-B193-C6F853B8E62C}"/>
              </a:ext>
            </a:extLst>
          </p:cNvPr>
          <p:cNvSpPr txBox="1"/>
          <p:nvPr/>
        </p:nvSpPr>
        <p:spPr>
          <a:xfrm>
            <a:off x="930729" y="1360905"/>
            <a:ext cx="9854784" cy="1237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200" dirty="0">
                <a:latin typeface="Calibri" panose="020F0502020204030204" pitchFamily="34" charset="0"/>
                <a:ea typeface="Calibri" panose="020F0502020204030204" pitchFamily="34" charset="0"/>
              </a:rPr>
              <a:t>C</a:t>
            </a:r>
            <a:r>
              <a:rPr lang="pl-PL" sz="2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zy są dostępne i stosowane skuteczne i proporcjonalne środki oraz procedury zwalczania nadużyć finansowych, uwzględniające stwierdzone ryzyka, zgodnie z zapisami art. 74(1)(c)(d) rozporządzenia 2021/1060).</a:t>
            </a:r>
          </a:p>
        </p:txBody>
      </p:sp>
    </p:spTree>
    <p:extLst>
      <p:ext uri="{BB962C8B-B14F-4D97-AF65-F5344CB8AC3E}">
        <p14:creationId xmlns:p14="http://schemas.microsoft.com/office/powerpoint/2010/main" val="21045903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a 28">
            <a:extLst>
              <a:ext uri="{FF2B5EF4-FFF2-40B4-BE49-F238E27FC236}">
                <a16:creationId xmlns:a16="http://schemas.microsoft.com/office/drawing/2014/main" id="{79F18062-E027-4E20-BDC0-D71C14C21C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83432" y="1844824"/>
            <a:ext cx="10314782" cy="3352220"/>
            <a:chOff x="1381918" y="1801813"/>
            <a:chExt cx="11322166" cy="3679612"/>
          </a:xfrm>
          <a:solidFill>
            <a:srgbClr val="FFFFFF"/>
          </a:solidFill>
        </p:grpSpPr>
        <p:pic>
          <p:nvPicPr>
            <p:cNvPr id="30" name="Obraz 29" descr="Logo portalu Face Book" title="FB">
              <a:extLst>
                <a:ext uri="{FF2B5EF4-FFF2-40B4-BE49-F238E27FC236}">
                  <a16:creationId xmlns:a16="http://schemas.microsoft.com/office/drawing/2014/main" id="{0C61D3F3-8EF3-4ABA-925E-8BF133102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36382" y="3798887"/>
              <a:ext cx="682741" cy="684000"/>
            </a:xfrm>
            <a:prstGeom prst="rect">
              <a:avLst/>
            </a:prstGeom>
            <a:grpFill/>
          </p:spPr>
        </p:pic>
        <p:pic>
          <p:nvPicPr>
            <p:cNvPr id="31" name="Obraz 30" descr="Logo Instagram" title="Instagram">
              <a:extLst>
                <a:ext uri="{FF2B5EF4-FFF2-40B4-BE49-F238E27FC236}">
                  <a16:creationId xmlns:a16="http://schemas.microsoft.com/office/drawing/2014/main" id="{E8C36DB4-9C0E-445F-95D3-7BDFA64036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33866" y="4797425"/>
              <a:ext cx="687772" cy="684000"/>
            </a:xfrm>
            <a:prstGeom prst="rect">
              <a:avLst/>
            </a:prstGeom>
            <a:grpFill/>
          </p:spPr>
        </p:pic>
        <p:pic>
          <p:nvPicPr>
            <p:cNvPr id="32" name="Obraz 31" descr="Twitter&#10;&#10;Logo portalu Twitter">
              <a:extLst>
                <a:ext uri="{FF2B5EF4-FFF2-40B4-BE49-F238E27FC236}">
                  <a16:creationId xmlns:a16="http://schemas.microsoft.com/office/drawing/2014/main" id="{DE8D6519-3F8F-4379-B51F-C31DA209ADB4}"/>
                </a:ex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33866" y="2800350"/>
              <a:ext cx="687772" cy="684000"/>
            </a:xfrm>
            <a:prstGeom prst="rect">
              <a:avLst/>
            </a:prstGeom>
            <a:grpFill/>
          </p:spPr>
        </p:pic>
        <p:pic>
          <p:nvPicPr>
            <p:cNvPr id="33" name="Obraz 32">
              <a:extLst>
                <a:ext uri="{FF2B5EF4-FFF2-40B4-BE49-F238E27FC236}">
                  <a16:creationId xmlns:a16="http://schemas.microsoft.com/office/drawing/2014/main" id="{62B05B0D-3F24-42F7-8C22-DC700F922C69}"/>
                </a:ex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30722" y="1801813"/>
              <a:ext cx="694060" cy="684000"/>
            </a:xfrm>
            <a:prstGeom prst="rect">
              <a:avLst/>
            </a:prstGeom>
            <a:grpFill/>
          </p:spPr>
        </p:pic>
        <p:sp>
          <p:nvSpPr>
            <p:cNvPr id="34" name="Tytuł 1">
              <a:extLst>
                <a:ext uri="{FF2B5EF4-FFF2-40B4-BE49-F238E27FC236}">
                  <a16:creationId xmlns:a16="http://schemas.microsoft.com/office/drawing/2014/main" id="{C130E377-753E-4879-9B42-1AA25150C54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362699" y="2796511"/>
              <a:ext cx="3131622" cy="647700"/>
            </a:xfrm>
            <a:prstGeom prst="rect">
              <a:avLst/>
            </a:prstGeom>
            <a:grpFill/>
            <a:ln>
              <a:noFill/>
            </a:ln>
          </p:spPr>
          <p:txBody>
            <a:bodyPr lIns="91426" tIns="45713" rIns="91426" bIns="45713" anchor="ctr"/>
            <a:lstStyle>
              <a:lvl1pPr algn="l" rtl="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tabLst/>
                <a:defRPr sz="2000" kern="1200" baseline="0">
                  <a:solidFill>
                    <a:schemeClr val="tx2"/>
                  </a:solidFill>
                  <a:latin typeface="Lato Heavy" panose="020F0502020204030203" pitchFamily="34" charset="0"/>
                  <a:ea typeface="Lato Heavy" panose="020F0502020204030203" pitchFamily="34" charset="0"/>
                  <a:cs typeface="Lato Heavy" panose="020F0502020204030203" pitchFamily="34" charset="0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Lato Heavy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Lato Heavy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Lato Heavy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Lato Heavy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914243">
                <a:defRPr/>
              </a:pPr>
              <a:r>
                <a:rPr lang="pl-PL" sz="2400" dirty="0">
                  <a:solidFill>
                    <a:srgbClr val="003399"/>
                  </a:solidFill>
                  <a:latin typeface="+mn-lt"/>
                </a:rPr>
                <a:t>@MFIPR_GOV_PL</a:t>
              </a:r>
            </a:p>
          </p:txBody>
        </p:sp>
        <p:sp>
          <p:nvSpPr>
            <p:cNvPr id="38" name="Tytuł 1">
              <a:extLst>
                <a:ext uri="{FF2B5EF4-FFF2-40B4-BE49-F238E27FC236}">
                  <a16:creationId xmlns:a16="http://schemas.microsoft.com/office/drawing/2014/main" id="{4709B0CA-27F9-4D03-9127-B766E0E9545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364288" y="3783616"/>
              <a:ext cx="6339796" cy="647700"/>
            </a:xfrm>
            <a:prstGeom prst="rect">
              <a:avLst/>
            </a:prstGeom>
            <a:grpFill/>
            <a:ln>
              <a:noFill/>
            </a:ln>
          </p:spPr>
          <p:txBody>
            <a:bodyPr lIns="91426" tIns="45713" rIns="91426" bIns="45713" anchor="ctr"/>
            <a:lstStyle>
              <a:lvl1pPr algn="l" rtl="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tabLst/>
                <a:defRPr sz="2000" kern="1200" baseline="0">
                  <a:solidFill>
                    <a:schemeClr val="tx2"/>
                  </a:solidFill>
                  <a:latin typeface="Lato Heavy" panose="020F0502020204030203" pitchFamily="34" charset="0"/>
                  <a:ea typeface="Lato Heavy" panose="020F0502020204030203" pitchFamily="34" charset="0"/>
                  <a:cs typeface="Lato Heavy" panose="020F0502020204030203" pitchFamily="34" charset="0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Lato Heavy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Lato Heavy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Lato Heavy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Lato Heavy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914243">
                <a:lnSpc>
                  <a:spcPct val="100000"/>
                </a:lnSpc>
                <a:defRPr/>
              </a:pPr>
              <a:r>
                <a:rPr lang="pl-PL" sz="2400" dirty="0">
                  <a:solidFill>
                    <a:srgbClr val="003399"/>
                  </a:solidFill>
                  <a:latin typeface="+mn-lt"/>
                </a:rPr>
                <a:t>@MinisterstwoFunduszyiPolitykiRegionalnej</a:t>
              </a:r>
            </a:p>
          </p:txBody>
        </p:sp>
        <p:sp>
          <p:nvSpPr>
            <p:cNvPr id="39" name="Tytuł 1">
              <a:extLst>
                <a:ext uri="{FF2B5EF4-FFF2-40B4-BE49-F238E27FC236}">
                  <a16:creationId xmlns:a16="http://schemas.microsoft.com/office/drawing/2014/main" id="{2701633F-857D-4CA0-A0FD-B4B7777434A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364288" y="4731566"/>
              <a:ext cx="3275012" cy="684000"/>
            </a:xfrm>
            <a:prstGeom prst="rect">
              <a:avLst/>
            </a:prstGeom>
            <a:grpFill/>
            <a:ln>
              <a:noFill/>
            </a:ln>
          </p:spPr>
          <p:txBody>
            <a:bodyPr lIns="91426" tIns="45713" rIns="91426" bIns="45713" anchor="ctr"/>
            <a:lstStyle>
              <a:lvl1pPr algn="l" rtl="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tabLst/>
                <a:defRPr sz="2000" kern="1200" baseline="0">
                  <a:solidFill>
                    <a:schemeClr val="tx2"/>
                  </a:solidFill>
                  <a:latin typeface="Lato Heavy" panose="020F0502020204030203" pitchFamily="34" charset="0"/>
                  <a:ea typeface="Lato Heavy" panose="020F0502020204030203" pitchFamily="34" charset="0"/>
                  <a:cs typeface="Lato Heavy" panose="020F0502020204030203" pitchFamily="34" charset="0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Lato Heavy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Lato Heavy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Lato Heavy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Lato Heavy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914243">
                <a:lnSpc>
                  <a:spcPct val="100000"/>
                </a:lnSpc>
                <a:defRPr/>
              </a:pPr>
              <a:r>
                <a:rPr lang="pl-PL" sz="2400" dirty="0">
                  <a:solidFill>
                    <a:srgbClr val="003399"/>
                  </a:solidFill>
                  <a:latin typeface="+mn-lt"/>
                </a:rPr>
                <a:t>#wspolna2przez4</a:t>
              </a:r>
            </a:p>
          </p:txBody>
        </p:sp>
        <p:sp>
          <p:nvSpPr>
            <p:cNvPr id="40" name="Tytuł 1">
              <a:extLst>
                <a:ext uri="{FF2B5EF4-FFF2-40B4-BE49-F238E27FC236}">
                  <a16:creationId xmlns:a16="http://schemas.microsoft.com/office/drawing/2014/main" id="{B6E2A149-8982-41FA-A75C-85E18F22A48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362700" y="1815116"/>
              <a:ext cx="5808167" cy="647700"/>
            </a:xfrm>
            <a:prstGeom prst="rect">
              <a:avLst/>
            </a:prstGeom>
            <a:grpFill/>
            <a:ln>
              <a:noFill/>
            </a:ln>
          </p:spPr>
          <p:txBody>
            <a:bodyPr lIns="91426" tIns="45713" rIns="91426" bIns="45713" anchor="ctr"/>
            <a:lstStyle>
              <a:lvl1pPr algn="l" rtl="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tabLst/>
                <a:defRPr sz="2000" kern="1200" baseline="0">
                  <a:solidFill>
                    <a:schemeClr val="tx2"/>
                  </a:solidFill>
                  <a:latin typeface="Lato Heavy" panose="020F0502020204030203" pitchFamily="34" charset="0"/>
                  <a:ea typeface="Lato Heavy" panose="020F0502020204030203" pitchFamily="34" charset="0"/>
                  <a:cs typeface="Lato Heavy" panose="020F0502020204030203" pitchFamily="34" charset="0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Lato Heavy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Lato Heavy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Lato Heavy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Lato Heavy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914243">
                <a:lnSpc>
                  <a:spcPct val="100000"/>
                </a:lnSpc>
                <a:defRPr/>
              </a:pPr>
              <a:r>
                <a:rPr lang="pl-PL" sz="2400" dirty="0">
                  <a:solidFill>
                    <a:srgbClr val="003399"/>
                  </a:solidFill>
                  <a:latin typeface="+mn-lt"/>
                </a:rPr>
                <a:t>www.gov.pl/web/fundusze-regiony</a:t>
              </a:r>
            </a:p>
          </p:txBody>
        </p:sp>
        <p:sp>
          <p:nvSpPr>
            <p:cNvPr id="41" name="pole tekstowe 40">
              <a:extLst>
                <a:ext uri="{FF2B5EF4-FFF2-40B4-BE49-F238E27FC236}">
                  <a16:creationId xmlns:a16="http://schemas.microsoft.com/office/drawing/2014/main" id="{F0B9130D-471B-4AEF-B706-199AC61CE249}"/>
                </a:ext>
              </a:extLst>
            </p:cNvPr>
            <p:cNvSpPr txBox="1"/>
            <p:nvPr/>
          </p:nvSpPr>
          <p:spPr>
            <a:xfrm>
              <a:off x="1381918" y="1908134"/>
              <a:ext cx="3656807" cy="506753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r" defTabSz="914243">
                <a:defRPr/>
              </a:pPr>
              <a:r>
                <a:rPr lang="pl-PL" dirty="0">
                  <a:solidFill>
                    <a:srgbClr val="003399"/>
                  </a:solidFill>
                </a:rPr>
                <a:t>www.</a:t>
              </a:r>
              <a:r>
                <a:rPr lang="pl-PL" sz="2400" dirty="0">
                  <a:solidFill>
                    <a:srgbClr val="003399"/>
                  </a:solidFill>
                </a:rPr>
                <a:t>FERC</a:t>
              </a:r>
              <a:r>
                <a:rPr lang="pl-PL" dirty="0">
                  <a:solidFill>
                    <a:srgbClr val="003399"/>
                  </a:solidFill>
                </a:rPr>
                <a:t>.gov.pl</a:t>
              </a:r>
            </a:p>
          </p:txBody>
        </p:sp>
        <p:sp>
          <p:nvSpPr>
            <p:cNvPr id="42" name="pole tekstowe 41">
              <a:extLst>
                <a:ext uri="{FF2B5EF4-FFF2-40B4-BE49-F238E27FC236}">
                  <a16:creationId xmlns:a16="http://schemas.microsoft.com/office/drawing/2014/main" id="{09108936-945D-470F-8E1D-6F7B100A096C}"/>
                </a:ext>
              </a:extLst>
            </p:cNvPr>
            <p:cNvSpPr txBox="1"/>
            <p:nvPr/>
          </p:nvSpPr>
          <p:spPr>
            <a:xfrm>
              <a:off x="2600324" y="2889529"/>
              <a:ext cx="2438400" cy="461665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pl-PL" sz="2400" dirty="0">
                  <a:solidFill>
                    <a:srgbClr val="003399"/>
                  </a:solidFill>
                </a:rPr>
                <a:t>#PolskaCyfrowa</a:t>
              </a:r>
            </a:p>
          </p:txBody>
        </p:sp>
        <p:sp>
          <p:nvSpPr>
            <p:cNvPr id="43" name="pole tekstowe 42">
              <a:extLst>
                <a:ext uri="{FF2B5EF4-FFF2-40B4-BE49-F238E27FC236}">
                  <a16:creationId xmlns:a16="http://schemas.microsoft.com/office/drawing/2014/main" id="{F8761ADE-6CB5-4919-AD95-A833D73D321B}"/>
                </a:ext>
              </a:extLst>
            </p:cNvPr>
            <p:cNvSpPr txBox="1"/>
            <p:nvPr/>
          </p:nvSpPr>
          <p:spPr>
            <a:xfrm>
              <a:off x="1466849" y="4842734"/>
              <a:ext cx="3571875" cy="506753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pl-PL" sz="2400" dirty="0">
                  <a:solidFill>
                    <a:srgbClr val="003399"/>
                  </a:solidFill>
                </a:rPr>
                <a:t>#funduszeeuropejskie</a:t>
              </a:r>
            </a:p>
          </p:txBody>
        </p:sp>
        <p:sp>
          <p:nvSpPr>
            <p:cNvPr id="44" name="pole tekstowe 43">
              <a:extLst>
                <a:ext uri="{FF2B5EF4-FFF2-40B4-BE49-F238E27FC236}">
                  <a16:creationId xmlns:a16="http://schemas.microsoft.com/office/drawing/2014/main" id="{6DBE36B8-2EA6-4E56-A65A-5BA559AFB71E}"/>
                </a:ext>
              </a:extLst>
            </p:cNvPr>
            <p:cNvSpPr txBox="1"/>
            <p:nvPr/>
          </p:nvSpPr>
          <p:spPr>
            <a:xfrm>
              <a:off x="2800349" y="3876634"/>
              <a:ext cx="2238375" cy="461665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pl-PL" sz="2400" dirty="0">
                  <a:solidFill>
                    <a:srgbClr val="003399"/>
                  </a:solidFill>
                </a:rPr>
                <a:t>@FunduszeUE</a:t>
              </a:r>
            </a:p>
          </p:txBody>
        </p:sp>
      </p:grpSp>
      <p:sp>
        <p:nvSpPr>
          <p:cNvPr id="45" name="pole tekstowe 8">
            <a:extLst>
              <a:ext uri="{FF2B5EF4-FFF2-40B4-BE49-F238E27FC236}">
                <a16:creationId xmlns:a16="http://schemas.microsoft.com/office/drawing/2014/main" id="{C7F4F1CD-B33A-4C62-B435-5403FF2FC5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26860"/>
            <a:ext cx="12192000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500" b="1" dirty="0">
                <a:solidFill>
                  <a:srgbClr val="003399"/>
                </a:solidFill>
              </a:rPr>
              <a:t>Szczegółowe informacje</a:t>
            </a:r>
          </a:p>
        </p:txBody>
      </p:sp>
    </p:spTree>
    <p:extLst>
      <p:ext uri="{BB962C8B-B14F-4D97-AF65-F5344CB8AC3E}">
        <p14:creationId xmlns:p14="http://schemas.microsoft.com/office/powerpoint/2010/main" val="3206145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59C0CF8E-C199-48C6-B758-7523849F5C29}"/>
              </a:ext>
            </a:extLst>
          </p:cNvPr>
          <p:cNvSpPr/>
          <p:nvPr/>
        </p:nvSpPr>
        <p:spPr>
          <a:xfrm>
            <a:off x="930730" y="228944"/>
            <a:ext cx="9960427" cy="14202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Cele działania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93B0869-F901-42AA-B193-C6F853B8E62C}"/>
              </a:ext>
            </a:extLst>
          </p:cNvPr>
          <p:cNvSpPr txBox="1"/>
          <p:nvPr/>
        </p:nvSpPr>
        <p:spPr>
          <a:xfrm>
            <a:off x="760968" y="1437111"/>
            <a:ext cx="10670064" cy="3522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 </a:t>
            </a:r>
            <a:r>
              <a:rPr lang="pl-P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ramach priorytetu III </a:t>
            </a:r>
            <a:r>
              <a:rPr lang="pl-PL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FERC będzie realizowane jedno działanie </a:t>
            </a:r>
            <a:r>
              <a:rPr lang="pl-PL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3.1 Pomoc Techniczna</a:t>
            </a:r>
            <a:r>
              <a:rPr lang="pl-PL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l-PL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pl-PL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Zadania realizowane w ramach Pomocy Technicznej (PT) będą skoncentrowane na zapewnieniu wsparcia procesów wpływających na wdrażanie Programu FERC i  wykorzystanie środków Programu.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l-P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476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59C0CF8E-C199-48C6-B758-7523849F5C29}"/>
              </a:ext>
            </a:extLst>
          </p:cNvPr>
          <p:cNvSpPr/>
          <p:nvPr/>
        </p:nvSpPr>
        <p:spPr>
          <a:xfrm>
            <a:off x="930730" y="228944"/>
            <a:ext cx="9960427" cy="14202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Alokacja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93B0869-F901-42AA-B193-C6F853B8E62C}"/>
              </a:ext>
            </a:extLst>
          </p:cNvPr>
          <p:cNvSpPr txBox="1"/>
          <p:nvPr/>
        </p:nvSpPr>
        <p:spPr>
          <a:xfrm>
            <a:off x="760968" y="1437111"/>
            <a:ext cx="10670064" cy="3353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l-P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l-P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pl-PL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 Programie FERC 2021-2027 na działanie 3.1 Pomoc Techniczna (PT) przewidziano alokację ogółem w wysokości </a:t>
            </a:r>
            <a:r>
              <a:rPr lang="pl-PL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62 353 470 EUR, </a:t>
            </a:r>
            <a:r>
              <a:rPr lang="pl-PL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 tego EFRR </a:t>
            </a:r>
            <a:r>
              <a:rPr lang="pl-PL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49 700 972 EUR </a:t>
            </a:r>
            <a:r>
              <a:rPr lang="pl-PL" sz="2800" dirty="0"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pl-PL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2800" dirty="0">
                <a:ea typeface="Calibri" panose="020F0502020204030204" pitchFamily="34" charset="0"/>
                <a:cs typeface="Times New Roman" panose="02020603050405020304" pitchFamily="18" charset="0"/>
              </a:rPr>
              <a:t>budżet państwa</a:t>
            </a:r>
            <a:r>
              <a:rPr lang="pl-PL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12 652 498 EUR</a:t>
            </a:r>
            <a:r>
              <a:rPr lang="pl-PL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l-PL" sz="28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1274260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59C0CF8E-C199-48C6-B758-7523849F5C29}"/>
              </a:ext>
            </a:extLst>
          </p:cNvPr>
          <p:cNvSpPr/>
          <p:nvPr/>
        </p:nvSpPr>
        <p:spPr>
          <a:xfrm>
            <a:off x="965076" y="228944"/>
            <a:ext cx="10261848" cy="14125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Kryterium nr 1: Kompletność i aktualność wniosku o dofinansowanie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93B0869-F901-42AA-B193-C6F853B8E62C}"/>
              </a:ext>
            </a:extLst>
          </p:cNvPr>
          <p:cNvSpPr txBox="1"/>
          <p:nvPr/>
        </p:nvSpPr>
        <p:spPr>
          <a:xfrm>
            <a:off x="760967" y="1641513"/>
            <a:ext cx="10828777" cy="407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Spełnienie kryterium zostanie ocenione pod względem:</a:t>
            </a:r>
          </a:p>
          <a:p>
            <a:pPr marL="34290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pl-PL" sz="2100" dirty="0">
                <a:cs typeface="Times New Roman" panose="02020603050405020304" pitchFamily="18" charset="0"/>
              </a:rPr>
              <a:t>czy Wnioskodawca jest uprawniony do złożenia wniosku o dofinansowanie zgodnie z zapisami </a:t>
            </a:r>
            <a:r>
              <a:rPr lang="pl-PL" sz="2100" dirty="0">
                <a:solidFill>
                  <a:srgbClr val="FF0000"/>
                </a:solidFill>
                <a:cs typeface="Times New Roman" panose="02020603050405020304" pitchFamily="18" charset="0"/>
              </a:rPr>
              <a:t>Programu FERC 2021-2027 oraz </a:t>
            </a:r>
            <a:r>
              <a:rPr lang="pl-PL" sz="2100" dirty="0">
                <a:cs typeface="Times New Roman" panose="02020603050405020304" pitchFamily="18" charset="0"/>
              </a:rPr>
              <a:t>Szczegółowym  Opisem Priorytetów Programu Fundusze Europejskie na Rozwój Cyfrowy 2021-2027,</a:t>
            </a:r>
          </a:p>
          <a:p>
            <a:pPr marL="342900" indent="-342900">
              <a:buFontTx/>
              <a:buChar char="-"/>
            </a:pPr>
            <a:r>
              <a:rPr lang="pl-PL" sz="2100" dirty="0">
                <a:cs typeface="Times New Roman" panose="02020603050405020304" pitchFamily="18" charset="0"/>
              </a:rPr>
              <a:t>czy Wnioskodawca złożył wniosek  o dofinansowanie </a:t>
            </a:r>
            <a:r>
              <a:rPr lang="pl-PL" sz="2100" dirty="0">
                <a:solidFill>
                  <a:srgbClr val="FF0000"/>
                </a:solidFill>
                <a:cs typeface="Times New Roman" panose="02020603050405020304" pitchFamily="18" charset="0"/>
              </a:rPr>
              <a:t>w trybie i terminie wskazanym w Regulaminie wyboru projektów pomocy technicznej (PT) FERC,</a:t>
            </a:r>
            <a:endParaRPr lang="pl-PL" sz="2100" dirty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pl-PL" sz="2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czy Wnioskodawca nie złożył autokorekty/aktualizacji wniosku o dofinansowanie w trakcie jego oceny,</a:t>
            </a:r>
          </a:p>
          <a:p>
            <a:pPr marL="342900" indent="-342900">
              <a:buFontTx/>
              <a:buChar char="-"/>
            </a:pPr>
            <a:r>
              <a:rPr lang="pl-PL" sz="2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czy wszystkie wymagane pola we wniosku o dofinansowanie zostały uzupełnione i zawierają informacje wystarczające do oceny projektu w pozostałych kryteriach,</a:t>
            </a:r>
          </a:p>
          <a:p>
            <a:pPr marL="342900" indent="-342900">
              <a:buFontTx/>
              <a:buChar char="-"/>
            </a:pPr>
            <a:r>
              <a:rPr lang="pl-PL" sz="2100" dirty="0">
                <a:effectLst/>
                <a:ea typeface="Calibri" panose="020F0502020204030204" pitchFamily="34" charset="0"/>
              </a:rPr>
              <a:t>czy Wnioskodawca dołączył do wniosku o dofinansowanie wszystkie wymagane załączniki.</a:t>
            </a:r>
            <a:endParaRPr lang="pl-PL" sz="2100" dirty="0"/>
          </a:p>
        </p:txBody>
      </p:sp>
    </p:spTree>
    <p:extLst>
      <p:ext uri="{BB962C8B-B14F-4D97-AF65-F5344CB8AC3E}">
        <p14:creationId xmlns:p14="http://schemas.microsoft.com/office/powerpoint/2010/main" val="3578273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59C0CF8E-C199-48C6-B758-7523849F5C29}"/>
              </a:ext>
            </a:extLst>
          </p:cNvPr>
          <p:cNvSpPr/>
          <p:nvPr/>
        </p:nvSpPr>
        <p:spPr>
          <a:xfrm>
            <a:off x="930730" y="228944"/>
            <a:ext cx="10261848" cy="16488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Kryterium nr 2: Zgodność wniosku o dofinansowanie z dokumentami programowymi i wytycznymi (1/2)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93B0869-F901-42AA-B193-C6F853B8E62C}"/>
              </a:ext>
            </a:extLst>
          </p:cNvPr>
          <p:cNvSpPr txBox="1"/>
          <p:nvPr/>
        </p:nvSpPr>
        <p:spPr>
          <a:xfrm>
            <a:off x="787400" y="1877787"/>
            <a:ext cx="10643632" cy="3133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Spełnienie kryterium zostanie ocenione pod względem: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 czy zadania zawarte we wniosku o dofinansowanie są zgodne z zapisami FERC oraz Szczegółowego Opisu Priorytetów Programu Fundusze Europejskie na Rozwój Cyfrowy 2021-2027,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pl-PL" sz="2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czy zadania wpisują się we właściwe działanie Priorytetu III Pomoc Techniczna,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pl-PL" sz="2100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czy zaplanowane działania przyczynią się do wsparcia wdrażania Programu FERC i wykorzystania środków </a:t>
            </a:r>
            <a:r>
              <a:rPr lang="pl-PL" sz="2100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Programu,</a:t>
            </a:r>
            <a:endParaRPr lang="pl-PL" sz="2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523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59C0CF8E-C199-48C6-B758-7523849F5C29}"/>
              </a:ext>
            </a:extLst>
          </p:cNvPr>
          <p:cNvSpPr/>
          <p:nvPr/>
        </p:nvSpPr>
        <p:spPr>
          <a:xfrm>
            <a:off x="930730" y="228944"/>
            <a:ext cx="10261848" cy="16488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Kryterium nr 2: Zgodność wniosku o dofinansowanie z dokumentami programowymi i wytycznymi (2/2)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93B0869-F901-42AA-B193-C6F853B8E62C}"/>
              </a:ext>
            </a:extLst>
          </p:cNvPr>
          <p:cNvSpPr txBox="1"/>
          <p:nvPr/>
        </p:nvSpPr>
        <p:spPr>
          <a:xfrm>
            <a:off x="739838" y="1694907"/>
            <a:ext cx="10643632" cy="5400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Spełnienie kryterium zostanie ocenione pod względem: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pl-PL" sz="2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czy zachowany został pułap maksymalnego poziomu dofinansowania,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pl-PL" sz="2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czy wydatki ujęte we wniosku o dofinansowanie są kwalifikowalne zgodnie z Wytycznymi dotyczącymi kwalifikowalności wydatków na lata 2021-2027 oraz Wytycznymi dotyczącymi wykorzystania środków pomocy technicznej na lata 2021-2027</a:t>
            </a:r>
            <a:r>
              <a:rPr lang="pl-PL" sz="2100" dirty="0"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pl-PL" sz="2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pl-PL" sz="2100" dirty="0"/>
              <a:t>czy zaplanowane zadania są zgodne ze Strategią komunikacji </a:t>
            </a:r>
            <a:r>
              <a:rPr lang="pl-PL" sz="2100" dirty="0">
                <a:solidFill>
                  <a:srgbClr val="FF0000"/>
                </a:solidFill>
              </a:rPr>
              <a:t>Funduszy Europejskich na lata </a:t>
            </a:r>
            <a:r>
              <a:rPr lang="pl-PL" sz="2100" dirty="0"/>
              <a:t>2021-2027 wraz z załącznikiem stanowiącym Strategię komunikacji </a:t>
            </a:r>
            <a:r>
              <a:rPr lang="pl-PL" sz="2100" dirty="0">
                <a:solidFill>
                  <a:srgbClr val="FF0000"/>
                </a:solidFill>
              </a:rPr>
              <a:t>programu Fundusze Europejskie na Rozwój Cyfrowy 2021-2027</a:t>
            </a:r>
            <a:r>
              <a:rPr lang="pl-PL" sz="2100" dirty="0"/>
              <a:t>,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pl-PL" sz="2100" dirty="0">
                <a:solidFill>
                  <a:srgbClr val="FF0000"/>
                </a:solidFill>
              </a:rPr>
              <a:t>Czy Wnioskodawca przedłożył oświadczenie o realizacji działań w projekcie wyłącznie w obszarze Funduszy Europejskich w zakresie celów Strategii komunikacji Funduszy Europejskich na lata 2021-2027.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endParaRPr lang="pl-PL" sz="2100" dirty="0"/>
          </a:p>
        </p:txBody>
      </p:sp>
    </p:spTree>
    <p:extLst>
      <p:ext uri="{BB962C8B-B14F-4D97-AF65-F5344CB8AC3E}">
        <p14:creationId xmlns:p14="http://schemas.microsoft.com/office/powerpoint/2010/main" val="3384022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59C0CF8E-C199-48C6-B758-7523849F5C29}"/>
              </a:ext>
            </a:extLst>
          </p:cNvPr>
          <p:cNvSpPr/>
          <p:nvPr/>
        </p:nvSpPr>
        <p:spPr>
          <a:xfrm>
            <a:off x="930730" y="228944"/>
            <a:ext cx="10261848" cy="16488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Kryterium nr 3: Prawidłowość określenia budżetu projektu (1/2)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93B0869-F901-42AA-B193-C6F853B8E62C}"/>
              </a:ext>
            </a:extLst>
          </p:cNvPr>
          <p:cNvSpPr txBox="1"/>
          <p:nvPr/>
        </p:nvSpPr>
        <p:spPr>
          <a:xfrm>
            <a:off x="760968" y="1877786"/>
            <a:ext cx="10670064" cy="3348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4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Spełnienie kryterium zostanie ocenione pod względem: </a:t>
            </a:r>
          </a:p>
          <a:p>
            <a:pPr marL="34290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pl-PL" sz="24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czy wartość wniosku o dofinansowanie nie przekracza wysokości środków dostępnych dla poszczególnych beneficjentów pomocy technicznej FERC. W sytuacji, gdy do danego beneficjenta nie została przypisana konkretna kwota alokacji z PT FERC należy zbadać czy wartość wniosku o dofinansowanie nie przekracza wysokości środków dostępnych w ramach alokacji PT FERC,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pl-PL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594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59C0CF8E-C199-48C6-B758-7523849F5C29}"/>
              </a:ext>
            </a:extLst>
          </p:cNvPr>
          <p:cNvSpPr/>
          <p:nvPr/>
        </p:nvSpPr>
        <p:spPr>
          <a:xfrm>
            <a:off x="930730" y="228944"/>
            <a:ext cx="10261848" cy="13529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Kryterium nr 3: Prawidłowość określenia budżetu projektu  (2/2)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93B0869-F901-42AA-B193-C6F853B8E62C}"/>
              </a:ext>
            </a:extLst>
          </p:cNvPr>
          <p:cNvSpPr txBox="1"/>
          <p:nvPr/>
        </p:nvSpPr>
        <p:spPr>
          <a:xfrm>
            <a:off x="435935" y="1877786"/>
            <a:ext cx="11068493" cy="4709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 czy wartość wniosku o dofinansowanie nie przekracza środków będących w dyspozycji Wnioskodawcy tj. ujętych w planie finansowym Wnioskodawcy na dany rok budżetowy oraz w części budżetowej właściwego dysponenta, któremu Wnioskodawca podlega, lub w rezerwie celowej budżetu państwa</a:t>
            </a:r>
            <a:r>
              <a:rPr lang="pl-PL" sz="2100" baseline="30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pl-PL" sz="2100" dirty="0">
                <a:solidFill>
                  <a:srgbClr val="000000"/>
                </a:solidFill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Kryterium dotyczy porównania kumulatywnej wartości kolejnych wniosków o dofinansowanie dla pomocy technicznej FERC z wysokością dostępnej alokacji oraz środkami w budżecie państwa, jakimi dysponuje dany beneficjent pomocy technicznej FERC.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dirty="0">
                <a:solidFill>
                  <a:srgbClr val="000000"/>
                </a:solidFill>
                <a:cs typeface="Times New Roman" panose="02020603050405020304" pitchFamily="18" charset="0"/>
              </a:rPr>
              <a:t>- czy wartość wniosku o dofinansowanie przekracza 200 000 euro</a:t>
            </a:r>
            <a:r>
              <a:rPr lang="pl-PL" sz="21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pl-PL" sz="2100" dirty="0">
                <a:solidFill>
                  <a:srgbClr val="000000"/>
                </a:solidFill>
                <a:cs typeface="Times New Roman" panose="02020603050405020304" pitchFamily="18" charset="0"/>
              </a:rPr>
              <a:t>  (dotyczy projektów innych niż na wynagrodzenia).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pl-PL" sz="16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r>
              <a:rPr lang="pl-PL" sz="16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1 </a:t>
            </a:r>
            <a:r>
              <a:rPr lang="pl-PL" sz="160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Podstawą weryfikacji będzie oświadczenie Wnioskodawcy stanowiące załącznik do wniosku o dofinansowanie projektu.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l-PL" sz="16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2 </a:t>
            </a:r>
            <a:r>
              <a:rPr lang="pl-PL" sz="160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Do przeliczenia łącznego kosztu projektu stosuje się miesięczny kurs wymiany walut przez KE, aktualny na dzień ogłoszenia naboru.</a:t>
            </a:r>
            <a:endParaRPr lang="pl-PL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670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59C0CF8E-C199-48C6-B758-7523849F5C29}"/>
              </a:ext>
            </a:extLst>
          </p:cNvPr>
          <p:cNvSpPr/>
          <p:nvPr/>
        </p:nvSpPr>
        <p:spPr>
          <a:xfrm>
            <a:off x="930730" y="228944"/>
            <a:ext cx="10261848" cy="16488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Kryterium nr 4: </a:t>
            </a:r>
            <a:r>
              <a:rPr lang="pl-PL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Prawidłowość i zasadność realizacji projektu </a:t>
            </a:r>
            <a:r>
              <a:rPr lang="pl-PL" sz="3600" b="1" dirty="0">
                <a:solidFill>
                  <a:srgbClr val="23245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(1/2)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93B0869-F901-42AA-B193-C6F853B8E62C}"/>
              </a:ext>
            </a:extLst>
          </p:cNvPr>
          <p:cNvSpPr txBox="1"/>
          <p:nvPr/>
        </p:nvSpPr>
        <p:spPr>
          <a:xfrm>
            <a:off x="760967" y="1877786"/>
            <a:ext cx="10707591" cy="5255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4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Spełnienie kryterium zostanie ocenione pod względem:</a:t>
            </a:r>
          </a:p>
          <a:p>
            <a:pPr marL="34290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pl-PL" sz="24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czy zadania wskazane w projekcie nie zostały ujęte w innych projektach </a:t>
            </a:r>
            <a:r>
              <a:rPr lang="pl-PL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Wnioskodawcy, które już zostały wybrane do finansowania/</a:t>
            </a:r>
            <a:r>
              <a:rPr lang="pl-PL" sz="2400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uzyskały wcześniej dofinansowanie,</a:t>
            </a:r>
            <a:r>
              <a:rPr lang="pl-PL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</a:p>
          <a:p>
            <a:pPr marL="34290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pl-PL" sz="2400" dirty="0">
                <a:solidFill>
                  <a:srgbClr val="FF0000"/>
                </a:solidFill>
                <a:effectLst/>
                <a:ea typeface="Calibri" panose="020F0502020204030204" pitchFamily="34" charset="0"/>
              </a:rPr>
              <a:t>czy zadania wskazane we wniosku o dofinansowanie przyczynią się do osiągnięcia celów PT FERC, w szczególności przyczynia się do podniesieniu potencjału Wnioskodawcy/potencjalnych beneficjentów,</a:t>
            </a:r>
            <a:endParaRPr lang="pl-PL" sz="2400" dirty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pl-PL" sz="2400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czy Wnioskodawca i wszystkie podmioty, które zgodnie z informacją zawartą we wniosku o dofinansowanie, mogą ponosić wydatki kwalifikowalne w ramach projektu przedłożyły oświadczenie o braku</a:t>
            </a:r>
            <a:r>
              <a:rPr lang="pl-PL" sz="2400" dirty="0">
                <a:solidFill>
                  <a:srgbClr val="FF0000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pl-PL" sz="2400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podwójnego finansowania,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49693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6837</TotalTime>
  <Words>1226</Words>
  <Application>Microsoft Office PowerPoint</Application>
  <PresentationFormat>Panoramiczny</PresentationFormat>
  <Paragraphs>91</Paragraphs>
  <Slides>15</Slides>
  <Notes>15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20" baseType="lpstr">
      <vt:lpstr>Arial</vt:lpstr>
      <vt:lpstr>Calibri</vt:lpstr>
      <vt:lpstr>Open Sans</vt:lpstr>
      <vt:lpstr>Wingdings</vt:lpstr>
      <vt:lpstr>Motyw pakietu Office</vt:lpstr>
      <vt:lpstr>Kryteria dla działania 3.1 FERC Pomoc Techniczna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Fundusze Europejskie  na Rozwój Cyfrowy</dc:title>
  <dc:creator>Aneta Rudalska</dc:creator>
  <cp:lastModifiedBy>Kuza Katarzyna</cp:lastModifiedBy>
  <cp:revision>533</cp:revision>
  <dcterms:created xsi:type="dcterms:W3CDTF">2022-02-01T15:12:20Z</dcterms:created>
  <dcterms:modified xsi:type="dcterms:W3CDTF">2023-10-05T09:10:40Z</dcterms:modified>
</cp:coreProperties>
</file>